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4"/>
  </p:sldMasterIdLst>
  <p:notesMasterIdLst>
    <p:notesMasterId r:id="rId46"/>
  </p:notesMasterIdLst>
  <p:sldIdLst>
    <p:sldId id="256" r:id="rId5"/>
    <p:sldId id="295" r:id="rId6"/>
    <p:sldId id="294" r:id="rId7"/>
    <p:sldId id="302" r:id="rId8"/>
    <p:sldId id="300" r:id="rId9"/>
    <p:sldId id="303" r:id="rId10"/>
    <p:sldId id="312" r:id="rId11"/>
    <p:sldId id="311" r:id="rId12"/>
    <p:sldId id="321" r:id="rId13"/>
    <p:sldId id="304" r:id="rId14"/>
    <p:sldId id="330" r:id="rId15"/>
    <p:sldId id="323" r:id="rId16"/>
    <p:sldId id="331" r:id="rId17"/>
    <p:sldId id="332" r:id="rId18"/>
    <p:sldId id="317" r:id="rId19"/>
    <p:sldId id="318" r:id="rId20"/>
    <p:sldId id="322" r:id="rId21"/>
    <p:sldId id="310" r:id="rId22"/>
    <p:sldId id="333" r:id="rId23"/>
    <p:sldId id="334" r:id="rId24"/>
    <p:sldId id="335" r:id="rId25"/>
    <p:sldId id="306" r:id="rId26"/>
    <p:sldId id="307" r:id="rId27"/>
    <p:sldId id="275" r:id="rId28"/>
    <p:sldId id="266" r:id="rId29"/>
    <p:sldId id="260" r:id="rId30"/>
    <p:sldId id="282" r:id="rId31"/>
    <p:sldId id="278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337" r:id="rId40"/>
    <p:sldId id="328" r:id="rId41"/>
    <p:sldId id="329" r:id="rId42"/>
    <p:sldId id="336" r:id="rId43"/>
    <p:sldId id="261" r:id="rId44"/>
    <p:sldId id="269" r:id="rId45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323" autoAdjust="0"/>
  </p:normalViewPr>
  <p:slideViewPr>
    <p:cSldViewPr>
      <p:cViewPr>
        <p:scale>
          <a:sx n="66" d="100"/>
          <a:sy n="66" d="100"/>
        </p:scale>
        <p:origin x="-450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0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://portalserver.obeclegionarska.cz/projekty/povv13/Interni_dokumenty/Pracovn&#237;%20dokumenty%20projektu/NOJ_stavy_VV_2013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http://portalserver.obeclegionarska.cz/projekty/povv13/Interni_dokumenty/Pracovn&#237;%20dokumenty%20projektu/NOJ_stavy_VV_2013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http://portalserver.obeclegionarska.cz/projekty/povv13/Interni_dokumenty/Pracovn&#237;%20dokumenty%20projektu/NOJ_Rozbor%20n&#225;v&#353;t&#283;v%20VV%20-%20C%202013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http://portalserver.obeclegionarska.cz/projekty/povv13/Interni_dokumenty/Pracovn&#237;%20dokumenty%20projektu/NOJ_Rozbor%20n&#225;v&#353;t&#283;v%20VV%20-%20C%202013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0.201\DiskK\Org&#225;ny%20&#268;sOL\Komise\4-KOMISE%20SOCI&#193;LN&#282;%20ZDRAVOTN&#205;\SZK\SZP_2013\Motol%202013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http://portalserver.obeclegionarska.cz/projekty/povv13/Interni_dokumenty/Rozpo&#269;et-Banka-Pokladna/Rozpo&#269;et13%20-%20sledov&#225;n&#237;_v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://portalserver.obeclegionarska.cz/projekty/povv13/Interni_dokumenty/Pracovn&#237;%20dokumenty%20projektu/NOJ_stavy_VV_201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://portalserver.obeclegionarska.cz/projekty/povv13/Interni_dokumenty/Pracovn&#237;%20dokumenty%20projektu/NOJ_stavy_VV_201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://portalserver.obeclegionarska.cz/projekty/povv13/Interni_dokumenty/Pracovn&#237;%20dokumenty%20projektu/NOJ_stavy_VV_201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://portalserver.obeclegionarska.cz/projekty/povv13/Interni_dokumenty/Pracovn&#237;%20dokumenty%20projektu/NOJ_stavy_VV_201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://portalserver.obeclegionarska.cz/projekty/povv13/Interni_dokumenty/Pracovn&#237;%20dokumenty%20projektu/NOJ_stavy_VV_2013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http://portalserver.obeclegionarska.cz/projekty/povv13/Interni_dokumenty/Pracovn&#237;%20dokumenty%20projektu/NOJ_stavy_VV_2013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://portalserver.obeclegionarska.cz/projekty/povv13/Interni_dokumenty/Pracovn&#237;%20dokumenty%20projektu/NOJ_stavy_VV_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'Rozbor-stavy'!$A$7:$A$20</c:f>
              <c:strCache>
                <c:ptCount val="14"/>
                <c:pt idx="0">
                  <c:v>Hlavní město Praha</c:v>
                </c:pt>
                <c:pt idx="1">
                  <c:v>Jihočeský kraj</c:v>
                </c:pt>
                <c:pt idx="2">
                  <c:v>Jihomoravský kraj</c:v>
                </c:pt>
                <c:pt idx="3">
                  <c:v>Karlovarský kraj</c:v>
                </c:pt>
                <c:pt idx="4">
                  <c:v>Kraj Vysočina</c:v>
                </c:pt>
                <c:pt idx="5">
                  <c:v>Královéhradecký kraj</c:v>
                </c:pt>
                <c:pt idx="6">
                  <c:v>Liberecký kraj</c:v>
                </c:pt>
                <c:pt idx="7">
                  <c:v>Moravskoslezský kraj</c:v>
                </c:pt>
                <c:pt idx="8">
                  <c:v>Olomoucký kraj</c:v>
                </c:pt>
                <c:pt idx="9">
                  <c:v>Pardubický kraj</c:v>
                </c:pt>
                <c:pt idx="10">
                  <c:v>Plzeňský kraj</c:v>
                </c:pt>
                <c:pt idx="11">
                  <c:v>Středočeský kraj</c:v>
                </c:pt>
                <c:pt idx="12">
                  <c:v>Ústecký kraj</c:v>
                </c:pt>
                <c:pt idx="13">
                  <c:v>Zlínský kraj</c:v>
                </c:pt>
              </c:strCache>
            </c:strRef>
          </c:cat>
          <c:val>
            <c:numRef>
              <c:f>'Rozbor-stavy'!$B$7:$B$20</c:f>
              <c:numCache>
                <c:formatCode>General</c:formatCode>
                <c:ptCount val="14"/>
                <c:pt idx="0">
                  <c:v>240</c:v>
                </c:pt>
                <c:pt idx="1">
                  <c:v>38</c:v>
                </c:pt>
                <c:pt idx="2">
                  <c:v>182</c:v>
                </c:pt>
                <c:pt idx="3">
                  <c:v>34</c:v>
                </c:pt>
                <c:pt idx="4">
                  <c:v>48</c:v>
                </c:pt>
                <c:pt idx="5">
                  <c:v>54</c:v>
                </c:pt>
                <c:pt idx="6">
                  <c:v>42</c:v>
                </c:pt>
                <c:pt idx="7">
                  <c:v>152</c:v>
                </c:pt>
                <c:pt idx="8">
                  <c:v>136</c:v>
                </c:pt>
                <c:pt idx="9">
                  <c:v>86</c:v>
                </c:pt>
                <c:pt idx="10">
                  <c:v>47</c:v>
                </c:pt>
                <c:pt idx="11">
                  <c:v>101</c:v>
                </c:pt>
                <c:pt idx="12">
                  <c:v>124</c:v>
                </c:pt>
                <c:pt idx="13">
                  <c:v>107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Celkem zemřelí/kraj</c:v>
          </c:tx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'Rozbor-stavy'!$A$30:$A$43</c:f>
              <c:strCache>
                <c:ptCount val="14"/>
                <c:pt idx="0">
                  <c:v>Hlavní město Praha</c:v>
                </c:pt>
                <c:pt idx="1">
                  <c:v>Jihočeský kraj</c:v>
                </c:pt>
                <c:pt idx="2">
                  <c:v>Jihomoravský kraj</c:v>
                </c:pt>
                <c:pt idx="3">
                  <c:v>Karlovarský kraj</c:v>
                </c:pt>
                <c:pt idx="4">
                  <c:v>Kraj Vysočina</c:v>
                </c:pt>
                <c:pt idx="5">
                  <c:v>Královéhradecký kraj</c:v>
                </c:pt>
                <c:pt idx="6">
                  <c:v>Liberecký kraj</c:v>
                </c:pt>
                <c:pt idx="7">
                  <c:v>Moravskoslezský kraj</c:v>
                </c:pt>
                <c:pt idx="8">
                  <c:v>Olomoucký kraj</c:v>
                </c:pt>
                <c:pt idx="9">
                  <c:v>Pardubický kraj</c:v>
                </c:pt>
                <c:pt idx="10">
                  <c:v>Plzeňský kraj</c:v>
                </c:pt>
                <c:pt idx="11">
                  <c:v>Středočeský kraj</c:v>
                </c:pt>
                <c:pt idx="12">
                  <c:v>Ústecký kraj</c:v>
                </c:pt>
                <c:pt idx="13">
                  <c:v>Zlínský kraj</c:v>
                </c:pt>
              </c:strCache>
            </c:strRef>
          </c:cat>
          <c:val>
            <c:numRef>
              <c:f>'Rozbor-stavy'!$O$30:$O$43</c:f>
              <c:numCache>
                <c:formatCode>General</c:formatCode>
                <c:ptCount val="14"/>
                <c:pt idx="0">
                  <c:v>34</c:v>
                </c:pt>
                <c:pt idx="1">
                  <c:v>7</c:v>
                </c:pt>
                <c:pt idx="2">
                  <c:v>18</c:v>
                </c:pt>
                <c:pt idx="3">
                  <c:v>7</c:v>
                </c:pt>
                <c:pt idx="4">
                  <c:v>8</c:v>
                </c:pt>
                <c:pt idx="5">
                  <c:v>13</c:v>
                </c:pt>
                <c:pt idx="6">
                  <c:v>5</c:v>
                </c:pt>
                <c:pt idx="7">
                  <c:v>24</c:v>
                </c:pt>
                <c:pt idx="8">
                  <c:v>20</c:v>
                </c:pt>
                <c:pt idx="9">
                  <c:v>9</c:v>
                </c:pt>
                <c:pt idx="10">
                  <c:v>8</c:v>
                </c:pt>
                <c:pt idx="11">
                  <c:v>18</c:v>
                </c:pt>
                <c:pt idx="12">
                  <c:v>20</c:v>
                </c:pt>
                <c:pt idx="13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390272"/>
        <c:axId val="126391808"/>
      </c:barChart>
      <c:catAx>
        <c:axId val="1263902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cs-CZ"/>
          </a:p>
        </c:txPr>
        <c:crossAx val="126391808"/>
        <c:crosses val="autoZero"/>
        <c:auto val="1"/>
        <c:lblAlgn val="ctr"/>
        <c:lblOffset val="100"/>
        <c:noMultiLvlLbl val="0"/>
      </c:catAx>
      <c:valAx>
        <c:axId val="126391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63902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[NOJ_Rozbor návštěv VV - C 2013.xlsx]Návštěvy mrtvých!Kontingenční tabulka 1</c:name>
    <c:fmtId val="-1"/>
  </c:pivotSource>
  <c:chart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100" b="1"/>
              </a:pPr>
              <a:endParaRPr lang="cs-CZ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100" b="1"/>
              </a:pPr>
              <a:endParaRPr lang="cs-CZ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100" b="1"/>
              </a:pPr>
              <a:endParaRPr lang="cs-CZ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'Návštěvy mrtvých'!$B$5:$B$6</c:f>
              <c:strCache>
                <c:ptCount val="1"/>
                <c:pt idx="0">
                  <c:v>Návštěva VV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'Návštěvy mrtvých'!$A$7:$A$22</c:f>
              <c:strCache>
                <c:ptCount val="15"/>
                <c:pt idx="1">
                  <c:v>Hlavní město Praha</c:v>
                </c:pt>
                <c:pt idx="2">
                  <c:v>Jihočeský kraj</c:v>
                </c:pt>
                <c:pt idx="3">
                  <c:v>Jihomoravský kraj</c:v>
                </c:pt>
                <c:pt idx="4">
                  <c:v>Karlovarský kraj</c:v>
                </c:pt>
                <c:pt idx="5">
                  <c:v>Kraj Vysočina</c:v>
                </c:pt>
                <c:pt idx="6">
                  <c:v>Královéhradecký kraj</c:v>
                </c:pt>
                <c:pt idx="7">
                  <c:v>Liberecký kraj</c:v>
                </c:pt>
                <c:pt idx="8">
                  <c:v>Moravskoslezský kraj</c:v>
                </c:pt>
                <c:pt idx="9">
                  <c:v>Olomoucký kraj</c:v>
                </c:pt>
                <c:pt idx="10">
                  <c:v>Pardubický kraj</c:v>
                </c:pt>
                <c:pt idx="11">
                  <c:v>Plzeňský kraj</c:v>
                </c:pt>
                <c:pt idx="12">
                  <c:v>Středočeský kraj</c:v>
                </c:pt>
                <c:pt idx="13">
                  <c:v>Ústecký kraj</c:v>
                </c:pt>
                <c:pt idx="14">
                  <c:v>Zlínský kraj</c:v>
                </c:pt>
              </c:strCache>
            </c:strRef>
          </c:cat>
          <c:val>
            <c:numRef>
              <c:f>'Návštěvy mrtvých'!$B$7:$B$22</c:f>
              <c:numCache>
                <c:formatCode>General</c:formatCode>
                <c:ptCount val="15"/>
                <c:pt idx="0">
                  <c:v>1</c:v>
                </c:pt>
                <c:pt idx="1">
                  <c:v>927</c:v>
                </c:pt>
                <c:pt idx="2">
                  <c:v>166</c:v>
                </c:pt>
                <c:pt idx="3">
                  <c:v>629</c:v>
                </c:pt>
                <c:pt idx="4">
                  <c:v>126</c:v>
                </c:pt>
                <c:pt idx="5">
                  <c:v>177</c:v>
                </c:pt>
                <c:pt idx="6">
                  <c:v>196</c:v>
                </c:pt>
                <c:pt idx="7">
                  <c:v>176</c:v>
                </c:pt>
                <c:pt idx="8">
                  <c:v>571</c:v>
                </c:pt>
                <c:pt idx="9">
                  <c:v>508</c:v>
                </c:pt>
                <c:pt idx="10">
                  <c:v>361</c:v>
                </c:pt>
                <c:pt idx="11">
                  <c:v>254</c:v>
                </c:pt>
                <c:pt idx="12">
                  <c:v>382</c:v>
                </c:pt>
                <c:pt idx="13">
                  <c:v>452</c:v>
                </c:pt>
                <c:pt idx="14">
                  <c:v>408</c:v>
                </c:pt>
              </c:numCache>
            </c:numRef>
          </c:val>
        </c:ser>
        <c:ser>
          <c:idx val="1"/>
          <c:order val="1"/>
          <c:tx>
            <c:strRef>
              <c:f>'Návštěvy mrtvých'!$C$5:$C$6</c:f>
              <c:strCache>
                <c:ptCount val="1"/>
                <c:pt idx="0">
                  <c:v>Osobní kontakt VV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'Návštěvy mrtvých'!$A$7:$A$22</c:f>
              <c:strCache>
                <c:ptCount val="15"/>
                <c:pt idx="1">
                  <c:v>Hlavní město Praha</c:v>
                </c:pt>
                <c:pt idx="2">
                  <c:v>Jihočeský kraj</c:v>
                </c:pt>
                <c:pt idx="3">
                  <c:v>Jihomoravský kraj</c:v>
                </c:pt>
                <c:pt idx="4">
                  <c:v>Karlovarský kraj</c:v>
                </c:pt>
                <c:pt idx="5">
                  <c:v>Kraj Vysočina</c:v>
                </c:pt>
                <c:pt idx="6">
                  <c:v>Královéhradecký kraj</c:v>
                </c:pt>
                <c:pt idx="7">
                  <c:v>Liberecký kraj</c:v>
                </c:pt>
                <c:pt idx="8">
                  <c:v>Moravskoslezský kraj</c:v>
                </c:pt>
                <c:pt idx="9">
                  <c:v>Olomoucký kraj</c:v>
                </c:pt>
                <c:pt idx="10">
                  <c:v>Pardubický kraj</c:v>
                </c:pt>
                <c:pt idx="11">
                  <c:v>Plzeňský kraj</c:v>
                </c:pt>
                <c:pt idx="12">
                  <c:v>Středočeský kraj</c:v>
                </c:pt>
                <c:pt idx="13">
                  <c:v>Ústecký kraj</c:v>
                </c:pt>
                <c:pt idx="14">
                  <c:v>Zlínský kraj</c:v>
                </c:pt>
              </c:strCache>
            </c:strRef>
          </c:cat>
          <c:val>
            <c:numRef>
              <c:f>'Návštěvy mrtvých'!$C$7:$C$22</c:f>
              <c:numCache>
                <c:formatCode>General</c:formatCode>
                <c:ptCount val="15"/>
                <c:pt idx="1">
                  <c:v>166</c:v>
                </c:pt>
                <c:pt idx="2">
                  <c:v>16</c:v>
                </c:pt>
                <c:pt idx="3">
                  <c:v>23</c:v>
                </c:pt>
                <c:pt idx="4">
                  <c:v>9</c:v>
                </c:pt>
                <c:pt idx="5">
                  <c:v>17</c:v>
                </c:pt>
                <c:pt idx="6">
                  <c:v>13</c:v>
                </c:pt>
                <c:pt idx="7">
                  <c:v>64</c:v>
                </c:pt>
                <c:pt idx="8">
                  <c:v>103</c:v>
                </c:pt>
                <c:pt idx="9">
                  <c:v>293</c:v>
                </c:pt>
                <c:pt idx="10">
                  <c:v>5</c:v>
                </c:pt>
                <c:pt idx="11">
                  <c:v>32</c:v>
                </c:pt>
                <c:pt idx="12">
                  <c:v>12</c:v>
                </c:pt>
                <c:pt idx="13">
                  <c:v>37</c:v>
                </c:pt>
                <c:pt idx="14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879872"/>
        <c:axId val="152881408"/>
      </c:barChart>
      <c:catAx>
        <c:axId val="1528798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cs-CZ"/>
          </a:p>
        </c:txPr>
        <c:crossAx val="152881408"/>
        <c:crosses val="autoZero"/>
        <c:auto val="1"/>
        <c:lblAlgn val="ctr"/>
        <c:lblOffset val="100"/>
        <c:noMultiLvlLbl val="0"/>
      </c:catAx>
      <c:valAx>
        <c:axId val="152881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287987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="1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[NOJ_Rozbor návštěv VV - C 2013.xlsx]List1!Kontingenční tabulka 2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cs-CZ"/>
              <a:t>Doprovody VV</a:t>
            </a:r>
            <a:endParaRPr lang="en-US"/>
          </a:p>
        </c:rich>
      </c:tx>
      <c:layout/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cs-CZ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cs-CZ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cs-CZ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List1!$B$3</c:f>
              <c:strCache>
                <c:ptCount val="1"/>
                <c:pt idx="0">
                  <c:v>Celkem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List1!$A$4:$A$19</c:f>
              <c:strCache>
                <c:ptCount val="15"/>
                <c:pt idx="1">
                  <c:v>Hlavní město Praha</c:v>
                </c:pt>
                <c:pt idx="2">
                  <c:v>Jihočeský kraj</c:v>
                </c:pt>
                <c:pt idx="3">
                  <c:v>Jihomoravský kraj</c:v>
                </c:pt>
                <c:pt idx="4">
                  <c:v>Kraj Vysočina</c:v>
                </c:pt>
                <c:pt idx="5">
                  <c:v>Královéhradecký kraj</c:v>
                </c:pt>
                <c:pt idx="6">
                  <c:v>Liberecký kraj</c:v>
                </c:pt>
                <c:pt idx="7">
                  <c:v>Moravskoslezský kraj</c:v>
                </c:pt>
                <c:pt idx="8">
                  <c:v>Olomoucký kraj</c:v>
                </c:pt>
                <c:pt idx="9">
                  <c:v>Pardubický kraj</c:v>
                </c:pt>
                <c:pt idx="10">
                  <c:v>Plzeňský kraj</c:v>
                </c:pt>
                <c:pt idx="11">
                  <c:v>Středočeský kraj</c:v>
                </c:pt>
                <c:pt idx="12">
                  <c:v>Ústecký kraj</c:v>
                </c:pt>
                <c:pt idx="13">
                  <c:v>Zlínský kraj</c:v>
                </c:pt>
                <c:pt idx="14">
                  <c:v>(prázdné)</c:v>
                </c:pt>
              </c:strCache>
            </c:strRef>
          </c:cat>
          <c:val>
            <c:numRef>
              <c:f>List1!$B$4:$B$19</c:f>
              <c:numCache>
                <c:formatCode>General</c:formatCode>
                <c:ptCount val="15"/>
                <c:pt idx="0">
                  <c:v>33</c:v>
                </c:pt>
                <c:pt idx="1">
                  <c:v>9</c:v>
                </c:pt>
                <c:pt idx="2">
                  <c:v>5</c:v>
                </c:pt>
                <c:pt idx="3">
                  <c:v>17</c:v>
                </c:pt>
                <c:pt idx="4">
                  <c:v>4</c:v>
                </c:pt>
                <c:pt idx="5">
                  <c:v>2</c:v>
                </c:pt>
                <c:pt idx="6">
                  <c:v>10</c:v>
                </c:pt>
                <c:pt idx="7">
                  <c:v>46</c:v>
                </c:pt>
                <c:pt idx="8">
                  <c:v>26</c:v>
                </c:pt>
                <c:pt idx="9">
                  <c:v>3</c:v>
                </c:pt>
                <c:pt idx="10">
                  <c:v>14</c:v>
                </c:pt>
                <c:pt idx="11">
                  <c:v>29</c:v>
                </c:pt>
                <c:pt idx="12">
                  <c:v>21</c:v>
                </c:pt>
                <c:pt idx="13">
                  <c:v>17</c:v>
                </c:pt>
                <c:pt idx="1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518016"/>
        <c:axId val="126519552"/>
      </c:barChart>
      <c:catAx>
        <c:axId val="1265180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cs-CZ"/>
          </a:p>
        </c:txPr>
        <c:crossAx val="126519552"/>
        <c:crosses val="autoZero"/>
        <c:auto val="1"/>
        <c:lblAlgn val="ctr"/>
        <c:lblOffset val="100"/>
        <c:noMultiLvlLbl val="0"/>
      </c:catAx>
      <c:valAx>
        <c:axId val="126519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65180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[Motol 2013.xls]List6!Kontingenční tabulka 5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Celkem</a:t>
            </a:r>
            <a:r>
              <a:rPr lang="cs-CZ" baseline="0" dirty="0" smtClean="0"/>
              <a:t> - F</a:t>
            </a:r>
            <a:r>
              <a:rPr lang="cs-CZ" dirty="0" smtClean="0"/>
              <a:t>N Motol</a:t>
            </a:r>
            <a:endParaRPr lang="en-US" dirty="0"/>
          </a:p>
        </c:rich>
      </c:tx>
      <c:layout/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cs-CZ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cs-CZ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cs-CZ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List6!$B$3:$B$4</c:f>
              <c:strCache>
                <c:ptCount val="1"/>
                <c:pt idx="0">
                  <c:v>Celkem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List6!$A$5:$A$10</c:f>
              <c:strCache>
                <c:ptCount val="5"/>
                <c:pt idx="0">
                  <c:v>člen</c:v>
                </c:pt>
                <c:pt idx="1">
                  <c:v>Doprovod</c:v>
                </c:pt>
                <c:pt idx="2">
                  <c:v>NV</c:v>
                </c:pt>
                <c:pt idx="3">
                  <c:v>RP</c:v>
                </c:pt>
                <c:pt idx="4">
                  <c:v>VV</c:v>
                </c:pt>
              </c:strCache>
            </c:strRef>
          </c:cat>
          <c:val>
            <c:numRef>
              <c:f>List6!$B$5:$B$10</c:f>
              <c:numCache>
                <c:formatCode>General</c:formatCode>
                <c:ptCount val="5"/>
                <c:pt idx="0">
                  <c:v>55</c:v>
                </c:pt>
                <c:pt idx="1">
                  <c:v>24</c:v>
                </c:pt>
                <c:pt idx="2">
                  <c:v>5</c:v>
                </c:pt>
                <c:pt idx="3">
                  <c:v>4</c:v>
                </c:pt>
                <c:pt idx="4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842496"/>
        <c:axId val="160844032"/>
      </c:barChart>
      <c:catAx>
        <c:axId val="160842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0844032"/>
        <c:crosses val="autoZero"/>
        <c:auto val="0"/>
        <c:lblAlgn val="ctr"/>
        <c:lblOffset val="100"/>
        <c:noMultiLvlLbl val="0"/>
      </c:catAx>
      <c:valAx>
        <c:axId val="160844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0842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aseline="0"/>
      </a:pPr>
      <a:endParaRPr lang="cs-CZ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List1!$A$2:$A$4</c:f>
              <c:strCache>
                <c:ptCount val="3"/>
                <c:pt idx="0">
                  <c:v>Osobní náklady</c:v>
                </c:pt>
                <c:pt idx="1">
                  <c:v>Nemateriální náklady</c:v>
                </c:pt>
                <c:pt idx="2">
                  <c:v>Materiální náklady</c:v>
                </c:pt>
              </c:strCache>
            </c:strRef>
          </c:cat>
          <c:val>
            <c:numRef>
              <c:f>List1!$B$2:$B$4</c:f>
              <c:numCache>
                <c:formatCode>#,##0</c:formatCode>
                <c:ptCount val="3"/>
                <c:pt idx="0">
                  <c:v>4111108</c:v>
                </c:pt>
                <c:pt idx="1">
                  <c:v>3243280</c:v>
                </c:pt>
                <c:pt idx="2">
                  <c:v>425700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20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/>
              <a:t>Stavy</a:t>
            </a:r>
            <a:r>
              <a:rPr lang="en-US" dirty="0"/>
              <a:t> VV </a:t>
            </a:r>
            <a:r>
              <a:rPr lang="en-US" dirty="0" smtClean="0"/>
              <a:t>2013</a:t>
            </a:r>
            <a:r>
              <a:rPr lang="cs-CZ" dirty="0" smtClean="0"/>
              <a:t> – 1391 k 1.1.2013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dLbls>
            <c:txPr>
              <a:bodyPr/>
              <a:lstStyle/>
              <a:p>
                <a:pPr>
                  <a:defRPr sz="14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'Rozbor-stavy'!$C$21:$N$21</c:f>
              <c:numCache>
                <c:formatCode>General</c:formatCode>
                <c:ptCount val="12"/>
                <c:pt idx="0">
                  <c:v>1366</c:v>
                </c:pt>
                <c:pt idx="1">
                  <c:v>1346</c:v>
                </c:pt>
                <c:pt idx="2">
                  <c:v>1327</c:v>
                </c:pt>
                <c:pt idx="3">
                  <c:v>1304</c:v>
                </c:pt>
                <c:pt idx="4">
                  <c:v>1288</c:v>
                </c:pt>
                <c:pt idx="5">
                  <c:v>1272</c:v>
                </c:pt>
                <c:pt idx="6">
                  <c:v>1246</c:v>
                </c:pt>
                <c:pt idx="7">
                  <c:v>1228</c:v>
                </c:pt>
                <c:pt idx="8">
                  <c:v>1213</c:v>
                </c:pt>
                <c:pt idx="9">
                  <c:v>1194</c:v>
                </c:pt>
                <c:pt idx="10">
                  <c:v>1180</c:v>
                </c:pt>
                <c:pt idx="11">
                  <c:v>1179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150"/>
          <c:upBars/>
          <c:downBars/>
        </c:upDownBars>
        <c:marker val="1"/>
        <c:smooth val="0"/>
        <c:axId val="126557568"/>
        <c:axId val="126567936"/>
      </c:lineChart>
      <c:catAx>
        <c:axId val="1265575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Měsíc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26567936"/>
        <c:crosses val="autoZero"/>
        <c:auto val="1"/>
        <c:lblAlgn val="ctr"/>
        <c:lblOffset val="100"/>
        <c:noMultiLvlLbl val="0"/>
      </c:catAx>
      <c:valAx>
        <c:axId val="12656793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Počet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65575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/>
              <a:t>Stav VV 2013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'Rozbor-stavy'!$A$6</c:f>
              <c:strCache>
                <c:ptCount val="1"/>
                <c:pt idx="0">
                  <c:v>kraj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'Rozbor-stavy'!$A$7:$A$20</c:f>
              <c:strCache>
                <c:ptCount val="14"/>
                <c:pt idx="0">
                  <c:v>Hlavní město Praha</c:v>
                </c:pt>
                <c:pt idx="1">
                  <c:v>Jihočeský kraj</c:v>
                </c:pt>
                <c:pt idx="2">
                  <c:v>Jihomoravský kraj</c:v>
                </c:pt>
                <c:pt idx="3">
                  <c:v>Karlovarský kraj</c:v>
                </c:pt>
                <c:pt idx="4">
                  <c:v>Kraj Vysočina</c:v>
                </c:pt>
                <c:pt idx="5">
                  <c:v>Královéhradecký kraj</c:v>
                </c:pt>
                <c:pt idx="6">
                  <c:v>Liberecký kraj</c:v>
                </c:pt>
                <c:pt idx="7">
                  <c:v>Moravskoslezský kraj</c:v>
                </c:pt>
                <c:pt idx="8">
                  <c:v>Olomoucký kraj</c:v>
                </c:pt>
                <c:pt idx="9">
                  <c:v>Pardubický kraj</c:v>
                </c:pt>
                <c:pt idx="10">
                  <c:v>Plzeňský kraj</c:v>
                </c:pt>
                <c:pt idx="11">
                  <c:v>Středočeský kraj</c:v>
                </c:pt>
                <c:pt idx="12">
                  <c:v>Ústecký kraj</c:v>
                </c:pt>
                <c:pt idx="13">
                  <c:v>Zlínský kraj</c:v>
                </c:pt>
              </c:strCache>
            </c:strRef>
          </c:cat>
          <c:val>
            <c:numRef>
              <c:f>'Rozbor-stavy'!$N$7:$N$20</c:f>
              <c:numCache>
                <c:formatCode>General</c:formatCode>
                <c:ptCount val="14"/>
                <c:pt idx="0">
                  <c:v>206</c:v>
                </c:pt>
                <c:pt idx="1">
                  <c:v>31</c:v>
                </c:pt>
                <c:pt idx="2">
                  <c:v>166</c:v>
                </c:pt>
                <c:pt idx="3">
                  <c:v>27</c:v>
                </c:pt>
                <c:pt idx="4">
                  <c:v>40</c:v>
                </c:pt>
                <c:pt idx="5">
                  <c:v>41</c:v>
                </c:pt>
                <c:pt idx="6">
                  <c:v>37</c:v>
                </c:pt>
                <c:pt idx="7">
                  <c:v>128</c:v>
                </c:pt>
                <c:pt idx="8">
                  <c:v>118</c:v>
                </c:pt>
                <c:pt idx="9">
                  <c:v>80</c:v>
                </c:pt>
                <c:pt idx="10">
                  <c:v>39</c:v>
                </c:pt>
                <c:pt idx="11">
                  <c:v>83</c:v>
                </c:pt>
                <c:pt idx="12">
                  <c:v>104</c:v>
                </c:pt>
                <c:pt idx="13">
                  <c:v>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618240"/>
        <c:axId val="126620032"/>
      </c:barChart>
      <c:catAx>
        <c:axId val="126618240"/>
        <c:scaling>
          <c:orientation val="minMax"/>
        </c:scaling>
        <c:delete val="0"/>
        <c:axPos val="b"/>
        <c:majorTickMark val="out"/>
        <c:minorTickMark val="none"/>
        <c:tickLblPos val="nextTo"/>
        <c:crossAx val="126620032"/>
        <c:crosses val="autoZero"/>
        <c:auto val="1"/>
        <c:lblAlgn val="ctr"/>
        <c:lblOffset val="100"/>
        <c:noMultiLvlLbl val="0"/>
      </c:catAx>
      <c:valAx>
        <c:axId val="126620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66182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[NOJ_stavy_VV_2013.xlsx]List2!Kontingenční tabulka 1</c:name>
    <c:fmtId val="-1"/>
  </c:pivotSource>
  <c:chart>
    <c:title>
      <c:layout/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 b="1"/>
              </a:pPr>
              <a:endParaRPr lang="cs-CZ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 b="1"/>
              </a:pPr>
              <a:endParaRPr lang="cs-CZ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 b="1"/>
              </a:pPr>
              <a:endParaRPr lang="cs-CZ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List2!$B$3</c:f>
              <c:strCache>
                <c:ptCount val="1"/>
                <c:pt idx="0">
                  <c:v>Celkem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List2!$A$4:$A$31</c:f>
              <c:strCache>
                <c:ptCount val="27"/>
                <c:pt idx="0">
                  <c:v>77</c:v>
                </c:pt>
                <c:pt idx="1">
                  <c:v>78</c:v>
                </c:pt>
                <c:pt idx="2">
                  <c:v>79</c:v>
                </c:pt>
                <c:pt idx="3">
                  <c:v>80</c:v>
                </c:pt>
                <c:pt idx="4">
                  <c:v>81</c:v>
                </c:pt>
                <c:pt idx="5">
                  <c:v>82</c:v>
                </c:pt>
                <c:pt idx="6">
                  <c:v>83</c:v>
                </c:pt>
                <c:pt idx="7">
                  <c:v>84</c:v>
                </c:pt>
                <c:pt idx="8">
                  <c:v>85</c:v>
                </c:pt>
                <c:pt idx="9">
                  <c:v>86</c:v>
                </c:pt>
                <c:pt idx="10">
                  <c:v>87</c:v>
                </c:pt>
                <c:pt idx="11">
                  <c:v>88</c:v>
                </c:pt>
                <c:pt idx="12">
                  <c:v>89</c:v>
                </c:pt>
                <c:pt idx="13">
                  <c:v>90</c:v>
                </c:pt>
                <c:pt idx="14">
                  <c:v>91</c:v>
                </c:pt>
                <c:pt idx="15">
                  <c:v>92</c:v>
                </c:pt>
                <c:pt idx="16">
                  <c:v>93</c:v>
                </c:pt>
                <c:pt idx="17">
                  <c:v>94</c:v>
                </c:pt>
                <c:pt idx="18">
                  <c:v>95</c:v>
                </c:pt>
                <c:pt idx="19">
                  <c:v>96</c:v>
                </c:pt>
                <c:pt idx="20">
                  <c:v>97</c:v>
                </c:pt>
                <c:pt idx="21">
                  <c:v>98</c:v>
                </c:pt>
                <c:pt idx="22">
                  <c:v>99</c:v>
                </c:pt>
                <c:pt idx="23">
                  <c:v>100</c:v>
                </c:pt>
                <c:pt idx="24">
                  <c:v>101</c:v>
                </c:pt>
                <c:pt idx="25">
                  <c:v>102</c:v>
                </c:pt>
                <c:pt idx="26">
                  <c:v>105</c:v>
                </c:pt>
              </c:strCache>
            </c:strRef>
          </c:cat>
          <c:val>
            <c:numRef>
              <c:f>List2!$B$4:$B$31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7</c:v>
                </c:pt>
                <c:pt idx="3">
                  <c:v>8</c:v>
                </c:pt>
                <c:pt idx="4">
                  <c:v>10</c:v>
                </c:pt>
                <c:pt idx="5">
                  <c:v>21</c:v>
                </c:pt>
                <c:pt idx="6">
                  <c:v>27</c:v>
                </c:pt>
                <c:pt idx="7">
                  <c:v>50</c:v>
                </c:pt>
                <c:pt idx="8">
                  <c:v>78</c:v>
                </c:pt>
                <c:pt idx="9">
                  <c:v>144</c:v>
                </c:pt>
                <c:pt idx="10">
                  <c:v>178</c:v>
                </c:pt>
                <c:pt idx="11">
                  <c:v>219</c:v>
                </c:pt>
                <c:pt idx="12">
                  <c:v>181</c:v>
                </c:pt>
                <c:pt idx="13">
                  <c:v>179</c:v>
                </c:pt>
                <c:pt idx="14">
                  <c:v>160</c:v>
                </c:pt>
                <c:pt idx="15">
                  <c:v>133</c:v>
                </c:pt>
                <c:pt idx="16">
                  <c:v>86</c:v>
                </c:pt>
                <c:pt idx="17">
                  <c:v>58</c:v>
                </c:pt>
                <c:pt idx="18">
                  <c:v>31</c:v>
                </c:pt>
                <c:pt idx="19">
                  <c:v>21</c:v>
                </c:pt>
                <c:pt idx="20">
                  <c:v>16</c:v>
                </c:pt>
                <c:pt idx="21">
                  <c:v>9</c:v>
                </c:pt>
                <c:pt idx="22">
                  <c:v>10</c:v>
                </c:pt>
                <c:pt idx="23">
                  <c:v>6</c:v>
                </c:pt>
                <c:pt idx="24">
                  <c:v>4</c:v>
                </c:pt>
                <c:pt idx="25">
                  <c:v>1</c:v>
                </c:pt>
                <c:pt idx="2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655488"/>
        <c:axId val="126661376"/>
      </c:barChart>
      <c:catAx>
        <c:axId val="126655488"/>
        <c:scaling>
          <c:orientation val="minMax"/>
        </c:scaling>
        <c:delete val="0"/>
        <c:axPos val="b"/>
        <c:majorTickMark val="out"/>
        <c:minorTickMark val="none"/>
        <c:tickLblPos val="nextTo"/>
        <c:crossAx val="126661376"/>
        <c:crosses val="autoZero"/>
        <c:auto val="1"/>
        <c:lblAlgn val="ctr"/>
        <c:lblOffset val="100"/>
        <c:noMultiLvlLbl val="0"/>
      </c:catAx>
      <c:valAx>
        <c:axId val="126661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66554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Průměrný věk</c:v>
          </c:tx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'Rozbor-věk'!$A$7:$A$20</c:f>
              <c:strCache>
                <c:ptCount val="14"/>
                <c:pt idx="0">
                  <c:v>Hlavní město Praha</c:v>
                </c:pt>
                <c:pt idx="1">
                  <c:v>Jihočeský kraj</c:v>
                </c:pt>
                <c:pt idx="2">
                  <c:v>Jihomoravský kraj</c:v>
                </c:pt>
                <c:pt idx="3">
                  <c:v>Karlovarský kraj</c:v>
                </c:pt>
                <c:pt idx="4">
                  <c:v>Kraj Vysočina</c:v>
                </c:pt>
                <c:pt idx="5">
                  <c:v>Královéhradecký kraj</c:v>
                </c:pt>
                <c:pt idx="6">
                  <c:v>Liberecký kraj</c:v>
                </c:pt>
                <c:pt idx="7">
                  <c:v>Moravskoslezský kraj</c:v>
                </c:pt>
                <c:pt idx="8">
                  <c:v>Olomoucký kraj</c:v>
                </c:pt>
                <c:pt idx="9">
                  <c:v>Pardubický kraj</c:v>
                </c:pt>
                <c:pt idx="10">
                  <c:v>Plzeňský kraj</c:v>
                </c:pt>
                <c:pt idx="11">
                  <c:v>Středočeský kraj</c:v>
                </c:pt>
                <c:pt idx="12">
                  <c:v>Ústecký kraj</c:v>
                </c:pt>
                <c:pt idx="13">
                  <c:v>Zlínský kraj</c:v>
                </c:pt>
              </c:strCache>
            </c:strRef>
          </c:cat>
          <c:val>
            <c:numRef>
              <c:f>'Rozbor-věk'!$N$7:$N$20</c:f>
              <c:numCache>
                <c:formatCode>0.0</c:formatCode>
                <c:ptCount val="14"/>
                <c:pt idx="0">
                  <c:v>89.310679611650485</c:v>
                </c:pt>
                <c:pt idx="1">
                  <c:v>90.064516129032256</c:v>
                </c:pt>
                <c:pt idx="2">
                  <c:v>88.08536585365853</c:v>
                </c:pt>
                <c:pt idx="3">
                  <c:v>88.444444444444443</c:v>
                </c:pt>
                <c:pt idx="4">
                  <c:v>88.6</c:v>
                </c:pt>
                <c:pt idx="5">
                  <c:v>89.365853658536579</c:v>
                </c:pt>
                <c:pt idx="6">
                  <c:v>87.729729729729726</c:v>
                </c:pt>
                <c:pt idx="7">
                  <c:v>88.1640625</c:v>
                </c:pt>
                <c:pt idx="8">
                  <c:v>88.543103448275858</c:v>
                </c:pt>
                <c:pt idx="9">
                  <c:v>88.597402597402592</c:v>
                </c:pt>
                <c:pt idx="10">
                  <c:v>88.871794871794876</c:v>
                </c:pt>
                <c:pt idx="11">
                  <c:v>89</c:v>
                </c:pt>
                <c:pt idx="12">
                  <c:v>89.20192307692308</c:v>
                </c:pt>
                <c:pt idx="13">
                  <c:v>87.79069767441861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751872"/>
        <c:axId val="126753408"/>
      </c:barChart>
      <c:catAx>
        <c:axId val="1267518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cs-CZ"/>
          </a:p>
        </c:txPr>
        <c:crossAx val="126753408"/>
        <c:crosses val="autoZero"/>
        <c:auto val="1"/>
        <c:lblAlgn val="ctr"/>
        <c:lblOffset val="100"/>
        <c:noMultiLvlLbl val="0"/>
      </c:catAx>
      <c:valAx>
        <c:axId val="12675340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267518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'Věkové skupiny'!$N$3:$T$3</c:f>
          <c:strCache>
            <c:ptCount val="1"/>
            <c:pt idx="0">
              <c:v>Věkové skupiny</c:v>
            </c:pt>
          </c:strCache>
        </c:strRef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8441023938754452E-2"/>
          <c:y val="0.11175978500695381"/>
          <c:w val="0.76428261878658998"/>
          <c:h val="0.71199631918520145"/>
        </c:manualLayout>
      </c:layout>
      <c:lineChart>
        <c:grouping val="standard"/>
        <c:varyColors val="0"/>
        <c:ser>
          <c:idx val="2"/>
          <c:order val="2"/>
          <c:tx>
            <c:strRef>
              <c:f>'Věkové skupiny'!$T$5</c:f>
              <c:strCache>
                <c:ptCount val="1"/>
                <c:pt idx="0">
                  <c:v>počet k 
31.12.2013</c:v>
                </c:pt>
              </c:strCache>
            </c:strRef>
          </c:tx>
          <c:marker>
            <c:symbol val="none"/>
          </c:marker>
          <c:cat>
            <c:strRef>
              <c:f>'Věkové skupiny'!$Q$6:$Q$23</c:f>
              <c:strCache>
                <c:ptCount val="18"/>
                <c:pt idx="0">
                  <c:v>73-74</c:v>
                </c:pt>
                <c:pt idx="1">
                  <c:v>75-76</c:v>
                </c:pt>
                <c:pt idx="2">
                  <c:v>77-78</c:v>
                </c:pt>
                <c:pt idx="3">
                  <c:v>79-80</c:v>
                </c:pt>
                <c:pt idx="4">
                  <c:v>81-82</c:v>
                </c:pt>
                <c:pt idx="5">
                  <c:v>83-84</c:v>
                </c:pt>
                <c:pt idx="6">
                  <c:v>85-86</c:v>
                </c:pt>
                <c:pt idx="7">
                  <c:v>87-88</c:v>
                </c:pt>
                <c:pt idx="8">
                  <c:v>89-90</c:v>
                </c:pt>
                <c:pt idx="9">
                  <c:v>91-92</c:v>
                </c:pt>
                <c:pt idx="10">
                  <c:v>93-94</c:v>
                </c:pt>
                <c:pt idx="11">
                  <c:v>95-96</c:v>
                </c:pt>
                <c:pt idx="12">
                  <c:v>97-98</c:v>
                </c:pt>
                <c:pt idx="13">
                  <c:v>99-100</c:v>
                </c:pt>
                <c:pt idx="14">
                  <c:v>101-102</c:v>
                </c:pt>
                <c:pt idx="15">
                  <c:v>103-104</c:v>
                </c:pt>
                <c:pt idx="16">
                  <c:v>105-106</c:v>
                </c:pt>
                <c:pt idx="17">
                  <c:v>107-108</c:v>
                </c:pt>
              </c:strCache>
            </c:strRef>
          </c:cat>
          <c:val>
            <c:numRef>
              <c:f>'Věkové skupiny'!$T$6:$T$23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14</c:v>
                </c:pt>
                <c:pt idx="4">
                  <c:v>29</c:v>
                </c:pt>
                <c:pt idx="5">
                  <c:v>65</c:v>
                </c:pt>
                <c:pt idx="6">
                  <c:v>178</c:v>
                </c:pt>
                <c:pt idx="7">
                  <c:v>300</c:v>
                </c:pt>
                <c:pt idx="8">
                  <c:v>264</c:v>
                </c:pt>
                <c:pt idx="9">
                  <c:v>193</c:v>
                </c:pt>
                <c:pt idx="10">
                  <c:v>96</c:v>
                </c:pt>
                <c:pt idx="11">
                  <c:v>23</c:v>
                </c:pt>
                <c:pt idx="12">
                  <c:v>10</c:v>
                </c:pt>
                <c:pt idx="13">
                  <c:v>7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</c:numCache>
            </c:numRef>
          </c:val>
          <c:smooth val="0"/>
        </c:ser>
        <c:ser>
          <c:idx val="0"/>
          <c:order val="0"/>
          <c:tx>
            <c:strRef>
              <c:f>'Věkové skupiny'!$R$5</c:f>
              <c:strCache>
                <c:ptCount val="1"/>
                <c:pt idx="0">
                  <c:v>počet k
31.12.2011</c:v>
                </c:pt>
              </c:strCache>
            </c:strRef>
          </c:tx>
          <c:marker>
            <c:symbol val="none"/>
          </c:marker>
          <c:val>
            <c:numRef>
              <c:f>'Věkové skupiny'!$R$6:$R$23</c:f>
              <c:numCache>
                <c:formatCode>General</c:formatCode>
                <c:ptCount val="18"/>
                <c:pt idx="0">
                  <c:v>0</c:v>
                </c:pt>
                <c:pt idx="1">
                  <c:v>3</c:v>
                </c:pt>
                <c:pt idx="2">
                  <c:v>15</c:v>
                </c:pt>
                <c:pt idx="3">
                  <c:v>30</c:v>
                </c:pt>
                <c:pt idx="4">
                  <c:v>77</c:v>
                </c:pt>
                <c:pt idx="5">
                  <c:v>220</c:v>
                </c:pt>
                <c:pt idx="6">
                  <c:v>392</c:v>
                </c:pt>
                <c:pt idx="7">
                  <c:v>357</c:v>
                </c:pt>
                <c:pt idx="8">
                  <c:v>290</c:v>
                </c:pt>
                <c:pt idx="9">
                  <c:v>141</c:v>
                </c:pt>
                <c:pt idx="10">
                  <c:v>50</c:v>
                </c:pt>
                <c:pt idx="11">
                  <c:v>24</c:v>
                </c:pt>
                <c:pt idx="12">
                  <c:v>16</c:v>
                </c:pt>
                <c:pt idx="13">
                  <c:v>5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'Věkové skupiny'!$S$5</c:f>
              <c:strCache>
                <c:ptCount val="1"/>
                <c:pt idx="0">
                  <c:v>počet k
31.12.2012</c:v>
                </c:pt>
              </c:strCache>
            </c:strRef>
          </c:tx>
          <c:marker>
            <c:symbol val="none"/>
          </c:marker>
          <c:cat>
            <c:strRef>
              <c:f>'Věkové skupiny'!$Q$6:$Q$23</c:f>
              <c:strCache>
                <c:ptCount val="18"/>
                <c:pt idx="0">
                  <c:v>73-74</c:v>
                </c:pt>
                <c:pt idx="1">
                  <c:v>75-76</c:v>
                </c:pt>
                <c:pt idx="2">
                  <c:v>77-78</c:v>
                </c:pt>
                <c:pt idx="3">
                  <c:v>79-80</c:v>
                </c:pt>
                <c:pt idx="4">
                  <c:v>81-82</c:v>
                </c:pt>
                <c:pt idx="5">
                  <c:v>83-84</c:v>
                </c:pt>
                <c:pt idx="6">
                  <c:v>85-86</c:v>
                </c:pt>
                <c:pt idx="7">
                  <c:v>87-88</c:v>
                </c:pt>
                <c:pt idx="8">
                  <c:v>89-90</c:v>
                </c:pt>
                <c:pt idx="9">
                  <c:v>91-92</c:v>
                </c:pt>
                <c:pt idx="10">
                  <c:v>93-94</c:v>
                </c:pt>
                <c:pt idx="11">
                  <c:v>95-96</c:v>
                </c:pt>
                <c:pt idx="12">
                  <c:v>97-98</c:v>
                </c:pt>
                <c:pt idx="13">
                  <c:v>99-100</c:v>
                </c:pt>
                <c:pt idx="14">
                  <c:v>101-102</c:v>
                </c:pt>
                <c:pt idx="15">
                  <c:v>103-104</c:v>
                </c:pt>
                <c:pt idx="16">
                  <c:v>105-106</c:v>
                </c:pt>
                <c:pt idx="17">
                  <c:v>107-108</c:v>
                </c:pt>
              </c:strCache>
            </c:strRef>
          </c:cat>
          <c:val>
            <c:numRef>
              <c:f>'Věkové skupiny'!$S$6:$S$23</c:f>
              <c:numCache>
                <c:formatCode>General</c:formatCode>
                <c:ptCount val="18"/>
                <c:pt idx="0">
                  <c:v>0</c:v>
                </c:pt>
                <c:pt idx="1">
                  <c:v>1</c:v>
                </c:pt>
                <c:pt idx="2">
                  <c:v>8</c:v>
                </c:pt>
                <c:pt idx="3">
                  <c:v>17</c:v>
                </c:pt>
                <c:pt idx="4">
                  <c:v>43</c:v>
                </c:pt>
                <c:pt idx="5">
                  <c:v>115</c:v>
                </c:pt>
                <c:pt idx="6">
                  <c:v>280</c:v>
                </c:pt>
                <c:pt idx="7">
                  <c:v>338</c:v>
                </c:pt>
                <c:pt idx="8">
                  <c:v>285</c:v>
                </c:pt>
                <c:pt idx="9">
                  <c:v>185</c:v>
                </c:pt>
                <c:pt idx="10">
                  <c:v>68</c:v>
                </c:pt>
                <c:pt idx="11">
                  <c:v>24</c:v>
                </c:pt>
                <c:pt idx="12">
                  <c:v>11</c:v>
                </c:pt>
                <c:pt idx="13">
                  <c:v>5</c:v>
                </c:pt>
                <c:pt idx="14">
                  <c:v>1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808832"/>
        <c:axId val="126810752"/>
      </c:lineChart>
      <c:catAx>
        <c:axId val="1268088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věk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126810752"/>
        <c:crosses val="autoZero"/>
        <c:auto val="1"/>
        <c:lblAlgn val="ctr"/>
        <c:lblOffset val="100"/>
        <c:noMultiLvlLbl val="0"/>
      </c:catAx>
      <c:valAx>
        <c:axId val="12681075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počet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6808832"/>
        <c:crosses val="autoZero"/>
        <c:crossBetween val="between"/>
      </c:valAx>
    </c:plotArea>
    <c:legend>
      <c:legendPos val="r"/>
      <c:layout/>
      <c:overlay val="0"/>
    </c:legend>
    <c:plotVisOnly val="0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[Graf v aplikaci Microsoft PowerPoint]List1!Kontingenční tabulka 1</c:name>
    <c:fmtId val="16"/>
  </c:pivotSource>
  <c:chart>
    <c:title>
      <c:layout/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cs-CZ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cs-CZ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cs-CZ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List1!$B$3</c:f>
              <c:strCache>
                <c:ptCount val="1"/>
                <c:pt idx="0">
                  <c:v>Celkem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List1!$A$4:$A$10</c:f>
              <c:strCache>
                <c:ptCount val="6"/>
                <c:pt idx="0">
                  <c:v>Akcí schopný</c:v>
                </c:pt>
                <c:pt idx="1">
                  <c:v>Nepohyblivý</c:v>
                </c:pt>
                <c:pt idx="2">
                  <c:v>Nepřeje si kontakty</c:v>
                </c:pt>
                <c:pt idx="3">
                  <c:v>Pohyblivý s doprovodem</c:v>
                </c:pt>
                <c:pt idx="4">
                  <c:v>Samostatný</c:v>
                </c:pt>
                <c:pt idx="5">
                  <c:v>Žije v zahraničí</c:v>
                </c:pt>
              </c:strCache>
            </c:strRef>
          </c:cat>
          <c:val>
            <c:numRef>
              <c:f>List1!$B$4:$B$10</c:f>
              <c:numCache>
                <c:formatCode>General</c:formatCode>
                <c:ptCount val="6"/>
                <c:pt idx="0">
                  <c:v>165</c:v>
                </c:pt>
                <c:pt idx="1">
                  <c:v>117</c:v>
                </c:pt>
                <c:pt idx="2">
                  <c:v>10</c:v>
                </c:pt>
                <c:pt idx="3">
                  <c:v>468</c:v>
                </c:pt>
                <c:pt idx="4">
                  <c:v>412</c:v>
                </c:pt>
                <c:pt idx="5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359040"/>
        <c:axId val="168360576"/>
      </c:barChart>
      <c:catAx>
        <c:axId val="1683590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cs-CZ"/>
          </a:p>
        </c:txPr>
        <c:crossAx val="168360576"/>
        <c:crosses val="autoZero"/>
        <c:auto val="1"/>
        <c:lblAlgn val="ctr"/>
        <c:lblOffset val="100"/>
        <c:noMultiLvlLbl val="0"/>
      </c:catAx>
      <c:valAx>
        <c:axId val="168360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83590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[NOJ_stavy_VV_2013.xlsx]List1!Kontingenční tabulka 1</c:name>
    <c:fmtId val="4"/>
  </c:pivotSource>
  <c:chart>
    <c:title>
      <c:layout/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cs-CZ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cs-CZ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cs-CZ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</c:pivotFmts>
    <c:plotArea>
      <c:layout/>
      <c:pieChart>
        <c:varyColors val="1"/>
        <c:ser>
          <c:idx val="0"/>
          <c:order val="0"/>
          <c:tx>
            <c:strRef>
              <c:f>List1!$B$3</c:f>
              <c:strCache>
                <c:ptCount val="1"/>
                <c:pt idx="0">
                  <c:v>Celkem</c:v>
                </c:pt>
              </c:strCache>
            </c:strRef>
          </c:tx>
          <c:dPt>
            <c:idx val="4"/>
            <c:bubble3D val="0"/>
            <c:explosion val="1"/>
          </c:dPt>
          <c:dLbls>
            <c:txPr>
              <a:bodyPr/>
              <a:lstStyle/>
              <a:p>
                <a:pPr>
                  <a:defRPr sz="1600" b="1"/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List1!$A$4:$A$10</c:f>
              <c:strCache>
                <c:ptCount val="6"/>
                <c:pt idx="0">
                  <c:v>Akcí schopný</c:v>
                </c:pt>
                <c:pt idx="1">
                  <c:v>Nepohyblivý</c:v>
                </c:pt>
                <c:pt idx="2">
                  <c:v>Nepřeje si kontakty</c:v>
                </c:pt>
                <c:pt idx="3">
                  <c:v>Pohyblivý s doprovodem</c:v>
                </c:pt>
                <c:pt idx="4">
                  <c:v>Samostatný</c:v>
                </c:pt>
                <c:pt idx="5">
                  <c:v>Žije v zahraničí</c:v>
                </c:pt>
              </c:strCache>
            </c:strRef>
          </c:cat>
          <c:val>
            <c:numRef>
              <c:f>List1!$B$4:$B$10</c:f>
              <c:numCache>
                <c:formatCode>General</c:formatCode>
                <c:ptCount val="6"/>
                <c:pt idx="0">
                  <c:v>165</c:v>
                </c:pt>
                <c:pt idx="1">
                  <c:v>117</c:v>
                </c:pt>
                <c:pt idx="2">
                  <c:v>10</c:v>
                </c:pt>
                <c:pt idx="3">
                  <c:v>469</c:v>
                </c:pt>
                <c:pt idx="4">
                  <c:v>414</c:v>
                </c:pt>
                <c:pt idx="5">
                  <c:v>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Počet zemřelých VV 2013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'Rozbor-stavy'!$C$44:$N$44</c:f>
              <c:numCache>
                <c:formatCode>General</c:formatCode>
                <c:ptCount val="12"/>
                <c:pt idx="0">
                  <c:v>25</c:v>
                </c:pt>
                <c:pt idx="1">
                  <c:v>20</c:v>
                </c:pt>
                <c:pt idx="2">
                  <c:v>19</c:v>
                </c:pt>
                <c:pt idx="3">
                  <c:v>23</c:v>
                </c:pt>
                <c:pt idx="4">
                  <c:v>16</c:v>
                </c:pt>
                <c:pt idx="5">
                  <c:v>16</c:v>
                </c:pt>
                <c:pt idx="6">
                  <c:v>26</c:v>
                </c:pt>
                <c:pt idx="7">
                  <c:v>18</c:v>
                </c:pt>
                <c:pt idx="8">
                  <c:v>15</c:v>
                </c:pt>
                <c:pt idx="9">
                  <c:v>19</c:v>
                </c:pt>
                <c:pt idx="10">
                  <c:v>14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362368"/>
        <c:axId val="126364288"/>
      </c:barChart>
      <c:catAx>
        <c:axId val="1263623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Měsíc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26364288"/>
        <c:crosses val="autoZero"/>
        <c:auto val="1"/>
        <c:lblAlgn val="ctr"/>
        <c:lblOffset val="100"/>
        <c:noMultiLvlLbl val="0"/>
      </c:catAx>
      <c:valAx>
        <c:axId val="12636428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Počet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63623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36231B-C1C0-4BED-8A9C-82281F908A6D}" type="datetimeFigureOut">
              <a:rPr lang="cs-CZ"/>
              <a:pPr>
                <a:defRPr/>
              </a:pPr>
              <a:t>4.12.2013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72CF21C-D2EB-441B-A42D-EEAA84246F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2104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2CF21C-D2EB-441B-A42D-EEAA84246F4C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251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87517-05EB-41CA-865B-1C7E73AE3BFB}" type="datetimeFigureOut">
              <a:rPr lang="cs-CZ"/>
              <a:pPr>
                <a:defRPr/>
              </a:pPr>
              <a:t>4.12.2013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C9072-BBAD-43A8-ADCE-E3C50427341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CEF67-FBC6-42F9-9C19-CEC9DE86CDD6}" type="datetimeFigureOut">
              <a:rPr lang="cs-CZ"/>
              <a:pPr>
                <a:defRPr/>
              </a:pPr>
              <a:t>4.12.2013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86DB5-0417-4354-B09A-B7756640FA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076AD-AC68-411D-968D-009F50321411}" type="datetimeFigureOut">
              <a:rPr lang="cs-CZ"/>
              <a:pPr>
                <a:defRPr/>
              </a:pPr>
              <a:t>4.12.2013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EB383-A64B-4BAA-9C48-0FAAB30DF2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D79B8-46E4-434C-B320-839C2DAA57CE}" type="datetimeFigureOut">
              <a:rPr lang="cs-CZ"/>
              <a:pPr>
                <a:defRPr/>
              </a:pPr>
              <a:t>4.12.2013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98BF6-A3ED-435E-9C2C-658F2A330B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5ACA2-7CCE-437D-B2AD-4A7F9DEE734D}" type="datetimeFigureOut">
              <a:rPr lang="cs-CZ"/>
              <a:pPr>
                <a:defRPr/>
              </a:pPr>
              <a:t>4.12.2013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C88DE-812D-4744-A61E-084A51426B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6F21E-44BC-4A1B-A4F6-2A2AA1DAC78E}" type="datetimeFigureOut">
              <a:rPr lang="cs-CZ"/>
              <a:pPr>
                <a:defRPr/>
              </a:pPr>
              <a:t>4.12.2013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0FEB8-FAC7-48D7-BA1A-BA440A9C3C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DC61E-6091-4A16-8261-E0A2C749076F}" type="datetimeFigureOut">
              <a:rPr lang="cs-CZ"/>
              <a:pPr>
                <a:defRPr/>
              </a:pPr>
              <a:t>4.12.2013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AF104-30F0-46C4-9538-C06812B9A3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FD03D-18D0-4C08-AEAB-6F7CAABCF599}" type="datetimeFigureOut">
              <a:rPr lang="cs-CZ"/>
              <a:pPr>
                <a:defRPr/>
              </a:pPr>
              <a:t>4.12.2013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8C40D-121F-4914-94A5-97D6D7DF31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11512-1146-4867-8413-CAB8C530B295}" type="datetimeFigureOut">
              <a:rPr lang="cs-CZ"/>
              <a:pPr>
                <a:defRPr/>
              </a:pPr>
              <a:t>4.12.2013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84D5C-B13A-4E24-AECD-7F4EC5AA3F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F50ED-B906-44E8-95C4-1AF59C3A18E2}" type="datetimeFigureOut">
              <a:rPr lang="cs-CZ"/>
              <a:pPr>
                <a:defRPr/>
              </a:pPr>
              <a:t>4.12.2013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06E80-5261-4BF2-B1A1-3F5B63B376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5E62E-624A-42BD-BEC4-359D285CA7CF}" type="datetimeFigureOut">
              <a:rPr lang="cs-CZ"/>
              <a:pPr>
                <a:defRPr/>
              </a:pPr>
              <a:t>4.12.2013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82DFA-17A2-4DB2-8CCA-BB1057D8D6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714375" y="571500"/>
            <a:ext cx="76438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2000250"/>
            <a:ext cx="8229600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77521E-320B-4FC4-9248-442B44BD7303}" type="datetimeFigureOut">
              <a:rPr lang="cs-CZ"/>
              <a:pPr>
                <a:defRPr/>
              </a:pPr>
              <a:t>4.12.2013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71ADD4-E143-4C9D-923A-ADF9E2CEB3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2055" name="Obrázek 6" descr="legieznak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785813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785786" y="142852"/>
            <a:ext cx="75724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ČESKOSLOVENSKÁ OBEC LEGIONÁŘSKÁ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Obsazen&#237;%20projektu%20-%20management.xls" TargetMode="External"/><Relationship Id="rId2" Type="http://schemas.openxmlformats.org/officeDocument/2006/relationships/hyperlink" Target="Prac%20smlouvy%20a%20dohody/(Obsazen&#237;%20projektu%20-%20management-spojen&#237;).pdf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odnadpis 2"/>
          <p:cNvSpPr>
            <a:spLocks noGrp="1"/>
          </p:cNvSpPr>
          <p:nvPr>
            <p:ph type="subTitle" idx="1"/>
          </p:nvPr>
        </p:nvSpPr>
        <p:spPr>
          <a:xfrm>
            <a:off x="0" y="2357438"/>
            <a:ext cx="9144000" cy="192881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b="1" dirty="0" smtClean="0">
                <a:solidFill>
                  <a:schemeClr val="tx1"/>
                </a:solidFill>
              </a:rPr>
              <a:t>Projekt 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b="1" dirty="0" smtClean="0">
                <a:solidFill>
                  <a:schemeClr val="tx1"/>
                </a:solidFill>
              </a:rPr>
              <a:t>„Péče ČsOL o válečné veterány v ČR v roce 2013“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b="1" dirty="0" smtClean="0">
                <a:solidFill>
                  <a:schemeClr val="tx1"/>
                </a:solidFill>
              </a:rPr>
              <a:t>1.1.2013 – 30.11.2013</a:t>
            </a:r>
          </a:p>
          <a:p>
            <a:pPr eaLnBrk="1" hangingPunct="1">
              <a:buFont typeface="Wingdings 2" pitchFamily="18" charset="2"/>
              <a:buNone/>
            </a:pPr>
            <a:endParaRPr lang="cs-CZ" b="1" dirty="0" smtClean="0">
              <a:solidFill>
                <a:schemeClr val="tx1"/>
              </a:solidFill>
            </a:endParaRPr>
          </a:p>
        </p:txBody>
      </p:sp>
      <p:sp>
        <p:nvSpPr>
          <p:cNvPr id="3075" name="TextovéPole 3"/>
          <p:cNvSpPr txBox="1">
            <a:spLocks noChangeArrowheads="1"/>
          </p:cNvSpPr>
          <p:nvPr/>
        </p:nvSpPr>
        <p:spPr bwMode="auto">
          <a:xfrm>
            <a:off x="3132138" y="5516563"/>
            <a:ext cx="57610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>
                <a:latin typeface="Cambria" pitchFamily="18" charset="0"/>
              </a:rPr>
              <a:t>Petr HOZLÁR                                </a:t>
            </a:r>
          </a:p>
          <a:p>
            <a:pPr algn="ctr"/>
            <a:r>
              <a:rPr lang="cs-CZ" b="1" dirty="0" smtClean="0">
                <a:latin typeface="Cambria" pitchFamily="18" charset="0"/>
              </a:rPr>
              <a:t>vedoucí projektu</a:t>
            </a:r>
            <a:endParaRPr lang="cs-CZ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Rozmístění VV v krajích ČR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865633"/>
              </p:ext>
            </p:extLst>
          </p:nvPr>
        </p:nvGraphicFramePr>
        <p:xfrm>
          <a:off x="251520" y="1916830"/>
          <a:ext cx="8640961" cy="4608513"/>
        </p:xfrm>
        <a:graphic>
          <a:graphicData uri="http://schemas.openxmlformats.org/drawingml/2006/table">
            <a:tbl>
              <a:tblPr/>
              <a:tblGrid>
                <a:gridCol w="1129262"/>
                <a:gridCol w="577823"/>
                <a:gridCol w="577823"/>
                <a:gridCol w="577823"/>
                <a:gridCol w="577823"/>
                <a:gridCol w="577823"/>
                <a:gridCol w="577823"/>
                <a:gridCol w="577823"/>
                <a:gridCol w="577823"/>
                <a:gridCol w="577823"/>
                <a:gridCol w="577823"/>
                <a:gridCol w="577823"/>
                <a:gridCol w="577823"/>
                <a:gridCol w="577823"/>
              </a:tblGrid>
              <a:tr h="265148">
                <a:tc>
                  <a:txBody>
                    <a:bodyPr/>
                    <a:lstStyle/>
                    <a:p>
                      <a:pPr algn="ctr" fontAlgn="b"/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9" marR="7509" marT="750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stav </a:t>
                      </a:r>
                      <a:r>
                        <a:rPr lang="cs-CZ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 1.12.2013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65148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31.12.2012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31.1.2013</a:t>
                      </a:r>
                    </a:p>
                  </a:txBody>
                  <a:tcPr marL="7509" marR="7509" marT="7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28.2.2013</a:t>
                      </a:r>
                    </a:p>
                  </a:txBody>
                  <a:tcPr marL="7509" marR="7509" marT="7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31.3.2013</a:t>
                      </a:r>
                    </a:p>
                  </a:txBody>
                  <a:tcPr marL="7509" marR="7509" marT="7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30.4.2013</a:t>
                      </a:r>
                    </a:p>
                  </a:txBody>
                  <a:tcPr marL="7509" marR="7509" marT="7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31.5.2013</a:t>
                      </a:r>
                    </a:p>
                  </a:txBody>
                  <a:tcPr marL="7509" marR="7509" marT="7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30.6.2013</a:t>
                      </a:r>
                    </a:p>
                  </a:txBody>
                  <a:tcPr marL="7509" marR="7509" marT="7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31.7.2013</a:t>
                      </a:r>
                    </a:p>
                  </a:txBody>
                  <a:tcPr marL="7509" marR="7509" marT="7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31.8.2013</a:t>
                      </a:r>
                    </a:p>
                  </a:txBody>
                  <a:tcPr marL="7509" marR="7509" marT="7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30.9.2013</a:t>
                      </a:r>
                    </a:p>
                  </a:txBody>
                  <a:tcPr marL="7509" marR="7509" marT="7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31.10.2013</a:t>
                      </a:r>
                    </a:p>
                  </a:txBody>
                  <a:tcPr marL="7509" marR="7509" marT="7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30.11.2013</a:t>
                      </a:r>
                    </a:p>
                  </a:txBody>
                  <a:tcPr marL="7509" marR="7509" marT="7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31.12.2013</a:t>
                      </a:r>
                    </a:p>
                  </a:txBody>
                  <a:tcPr marL="7509" marR="7509" marT="7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148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kraj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12/2012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1/2013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2/2013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3/2013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4/2013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5/2013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6/2013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7/2013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8/2013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9/2013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10/2013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11/2013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12/2013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521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Hlavní město Praha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234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209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209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521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Jihočeský kraj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521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Jihomoravský kraj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521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Karlovarský kraj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521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Kraj Vysočina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521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Královéhradecký kraj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521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Liberecký kraj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521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Moravskoslezský kraj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521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Olomoucký kraj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521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Pardubický kraj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521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Plzeňský kraj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521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Středočeský kraj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521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Ústecký kraj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148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Zlínský kraj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148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Celkem</a:t>
                      </a:r>
                    </a:p>
                  </a:txBody>
                  <a:tcPr marL="7509" marR="7509" marT="7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1391</a:t>
                      </a:r>
                    </a:p>
                  </a:txBody>
                  <a:tcPr marL="7509" marR="7509" marT="7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1366</a:t>
                      </a:r>
                    </a:p>
                  </a:txBody>
                  <a:tcPr marL="7509" marR="7509" marT="7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1346</a:t>
                      </a:r>
                    </a:p>
                  </a:txBody>
                  <a:tcPr marL="7509" marR="7509" marT="7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1327</a:t>
                      </a:r>
                    </a:p>
                  </a:txBody>
                  <a:tcPr marL="7509" marR="7509" marT="7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1304</a:t>
                      </a:r>
                    </a:p>
                  </a:txBody>
                  <a:tcPr marL="7509" marR="7509" marT="7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1288</a:t>
                      </a:r>
                    </a:p>
                  </a:txBody>
                  <a:tcPr marL="7509" marR="7509" marT="7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1272</a:t>
                      </a:r>
                    </a:p>
                  </a:txBody>
                  <a:tcPr marL="7509" marR="7509" marT="7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1246</a:t>
                      </a:r>
                    </a:p>
                  </a:txBody>
                  <a:tcPr marL="7509" marR="7509" marT="7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1228</a:t>
                      </a:r>
                    </a:p>
                  </a:txBody>
                  <a:tcPr marL="7509" marR="7509" marT="7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1214</a:t>
                      </a:r>
                    </a:p>
                  </a:txBody>
                  <a:tcPr marL="7509" marR="7509" marT="7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1196</a:t>
                      </a:r>
                    </a:p>
                  </a:txBody>
                  <a:tcPr marL="7509" marR="7509" marT="7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1186</a:t>
                      </a:r>
                    </a:p>
                  </a:txBody>
                  <a:tcPr marL="7509" marR="7509" marT="7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1186</a:t>
                      </a:r>
                    </a:p>
                  </a:txBody>
                  <a:tcPr marL="7509" marR="7509" marT="7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4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Věk </a:t>
            </a:r>
            <a:r>
              <a:rPr lang="cs-CZ" b="1" dirty="0" smtClean="0"/>
              <a:t>VV </a:t>
            </a:r>
            <a:r>
              <a:rPr lang="cs-CZ" b="1" dirty="0"/>
              <a:t>k </a:t>
            </a:r>
            <a:r>
              <a:rPr lang="cs-CZ" b="1" dirty="0" smtClean="0"/>
              <a:t>1. 12. 2013</a:t>
            </a:r>
            <a:endParaRPr lang="cs-CZ" dirty="0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7856324"/>
              </p:ext>
            </p:extLst>
          </p:nvPr>
        </p:nvGraphicFramePr>
        <p:xfrm>
          <a:off x="539552" y="1700808"/>
          <a:ext cx="8136904" cy="4831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314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Průměrný věk VV v krajích ČR</a:t>
            </a:r>
            <a:endParaRPr lang="cs-CZ" dirty="0"/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5060754"/>
              </p:ext>
            </p:extLst>
          </p:nvPr>
        </p:nvGraphicFramePr>
        <p:xfrm>
          <a:off x="467544" y="1734681"/>
          <a:ext cx="8352928" cy="4862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00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643813" cy="1357313"/>
          </a:xfrm>
        </p:spPr>
        <p:txBody>
          <a:bodyPr/>
          <a:lstStyle/>
          <a:p>
            <a:pPr>
              <a:defRPr/>
            </a:pPr>
            <a:r>
              <a:rPr lang="cs-CZ" b="1" dirty="0"/>
              <a:t>Věk VV k </a:t>
            </a:r>
            <a:r>
              <a:rPr lang="cs-CZ" b="1" dirty="0" smtClean="0"/>
              <a:t>2011-2013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041997"/>
              </p:ext>
            </p:extLst>
          </p:nvPr>
        </p:nvGraphicFramePr>
        <p:xfrm>
          <a:off x="2411761" y="1556790"/>
          <a:ext cx="4248472" cy="5112575"/>
        </p:xfrm>
        <a:graphic>
          <a:graphicData uri="http://schemas.openxmlformats.org/drawingml/2006/table">
            <a:tbl>
              <a:tblPr/>
              <a:tblGrid>
                <a:gridCol w="415610"/>
                <a:gridCol w="215502"/>
                <a:gridCol w="415610"/>
                <a:gridCol w="1067250"/>
                <a:gridCol w="1067250"/>
                <a:gridCol w="1067250"/>
              </a:tblGrid>
              <a:tr h="70398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věk</a:t>
                      </a:r>
                    </a:p>
                  </a:txBody>
                  <a:tcPr marL="9314" marR="9314" marT="93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počet k</a:t>
                      </a:r>
                      <a:b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31.12.2011</a:t>
                      </a:r>
                    </a:p>
                  </a:txBody>
                  <a:tcPr marL="9314" marR="9314" marT="9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počet k</a:t>
                      </a:r>
                      <a:b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31.12.2012</a:t>
                      </a:r>
                    </a:p>
                  </a:txBody>
                  <a:tcPr marL="9314" marR="9314" marT="9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počet k </a:t>
                      </a:r>
                      <a:b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31.12.2013</a:t>
                      </a:r>
                    </a:p>
                  </a:txBody>
                  <a:tcPr marL="9314" marR="9314" marT="93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8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9314" marR="9314" marT="93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</a:tr>
              <a:tr h="2308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9314" marR="9314" marT="93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</a:tr>
              <a:tr h="2308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314" marR="9314" marT="93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E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E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9C"/>
                    </a:solidFill>
                  </a:tcPr>
                </a:tc>
              </a:tr>
              <a:tr h="2308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314" marR="9314" marT="93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D9B"/>
                    </a:solidFill>
                  </a:tcPr>
                </a:tc>
              </a:tr>
              <a:tr h="2308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314" marR="9314" marT="93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B99"/>
                    </a:solidFill>
                  </a:tcPr>
                </a:tc>
              </a:tr>
              <a:tr h="2308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9314" marR="9314" marT="93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4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F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595"/>
                    </a:solidFill>
                  </a:tcPr>
                </a:tc>
              </a:tr>
              <a:tr h="2308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314" marR="9314" marT="93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392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280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7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289"/>
                    </a:solidFill>
                  </a:tcPr>
                </a:tc>
              </a:tr>
              <a:tr h="2308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314" marR="9314" marT="93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357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C3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338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299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2308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314" marR="9314" marT="93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290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C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285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C6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262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C580"/>
                    </a:solidFill>
                  </a:tcPr>
                </a:tc>
              </a:tr>
              <a:tr h="2308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314" marR="9314" marT="93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E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5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087"/>
                    </a:solidFill>
                  </a:tcPr>
                </a:tc>
              </a:tr>
              <a:tr h="2308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314" marR="9314" marT="93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92"/>
                    </a:solidFill>
                  </a:tcPr>
                </a:tc>
              </a:tr>
              <a:tr h="2308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314" marR="9314" marT="93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C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C9A"/>
                    </a:solidFill>
                  </a:tcPr>
                </a:tc>
              </a:tr>
              <a:tr h="2308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314" marR="9314" marT="93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E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E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E9B"/>
                    </a:solidFill>
                  </a:tcPr>
                </a:tc>
              </a:tr>
              <a:tr h="2308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314" marR="9314" marT="93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E9C"/>
                    </a:solidFill>
                  </a:tcPr>
                </a:tc>
              </a:tr>
              <a:tr h="2308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9314" marR="9314" marT="93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</a:tr>
              <a:tr h="2308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9314" marR="9314" marT="93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</a:tr>
              <a:tr h="23081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9314" marR="9314" marT="93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</a:tr>
              <a:tr h="24235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9314" marR="9314" marT="93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</a:tr>
              <a:tr h="242357">
                <a:tc>
                  <a:txBody>
                    <a:bodyPr/>
                    <a:lstStyle/>
                    <a:p>
                      <a:pPr algn="ctr" fontAlgn="b"/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4" marR="9314" marT="93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4" marR="9314" marT="93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14" marR="9314" marT="931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1621</a:t>
                      </a:r>
                    </a:p>
                  </a:txBody>
                  <a:tcPr marL="9314" marR="9314" marT="931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1382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1179</a:t>
                      </a:r>
                    </a:p>
                  </a:txBody>
                  <a:tcPr marL="9314" marR="9314" marT="93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456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Věk </a:t>
            </a:r>
            <a:r>
              <a:rPr lang="cs-CZ" b="1" dirty="0" smtClean="0"/>
              <a:t>VV </a:t>
            </a:r>
            <a:r>
              <a:rPr lang="cs-CZ" b="1" dirty="0"/>
              <a:t>k 1. </a:t>
            </a:r>
            <a:r>
              <a:rPr lang="cs-CZ" b="1" dirty="0" smtClean="0"/>
              <a:t>12. 2013</a:t>
            </a:r>
            <a:endParaRPr lang="cs-CZ" dirty="0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6314016"/>
              </p:ext>
            </p:extLst>
          </p:nvPr>
        </p:nvGraphicFramePr>
        <p:xfrm>
          <a:off x="323528" y="1844824"/>
          <a:ext cx="8567739" cy="478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943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Zdravotní stav </a:t>
            </a:r>
            <a:r>
              <a:rPr lang="cs-CZ" b="1" dirty="0" smtClean="0"/>
              <a:t>VV</a:t>
            </a:r>
            <a:endParaRPr lang="cs-CZ" b="1" dirty="0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9764924"/>
              </p:ext>
            </p:extLst>
          </p:nvPr>
        </p:nvGraphicFramePr>
        <p:xfrm>
          <a:off x="539552" y="1890712"/>
          <a:ext cx="8064896" cy="4634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417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Zdravotní stav </a:t>
            </a:r>
            <a:r>
              <a:rPr lang="cs-CZ" b="1" dirty="0" smtClean="0"/>
              <a:t>VV</a:t>
            </a:r>
            <a:endParaRPr lang="cs-CZ" b="1" dirty="0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5096260"/>
              </p:ext>
            </p:extLst>
          </p:nvPr>
        </p:nvGraphicFramePr>
        <p:xfrm>
          <a:off x="467544" y="1628800"/>
          <a:ext cx="813690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984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Počet zemřelých VV ČR měsíčně</a:t>
            </a:r>
            <a:endParaRPr lang="cs-CZ" dirty="0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0811623"/>
              </p:ext>
            </p:extLst>
          </p:nvPr>
        </p:nvGraphicFramePr>
        <p:xfrm>
          <a:off x="467544" y="2057400"/>
          <a:ext cx="8136904" cy="4467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709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643813" cy="1357313"/>
          </a:xfrm>
        </p:spPr>
        <p:txBody>
          <a:bodyPr/>
          <a:lstStyle/>
          <a:p>
            <a:pPr>
              <a:defRPr/>
            </a:pPr>
            <a:r>
              <a:rPr lang="cs-CZ" dirty="0"/>
              <a:t>Počet zemřelých VV </a:t>
            </a:r>
            <a:r>
              <a:rPr lang="cs-CZ" dirty="0" smtClean="0"/>
              <a:t>v krajích ČR</a:t>
            </a:r>
            <a:endParaRPr lang="cs-CZ" dirty="0"/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3936310"/>
              </p:ext>
            </p:extLst>
          </p:nvPr>
        </p:nvGraphicFramePr>
        <p:xfrm>
          <a:off x="395536" y="1556792"/>
          <a:ext cx="856895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471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611188" y="457200"/>
            <a:ext cx="7921625" cy="841375"/>
          </a:xfrm>
        </p:spPr>
        <p:txBody>
          <a:bodyPr/>
          <a:lstStyle/>
          <a:p>
            <a:pPr eaLnBrk="1" hangingPunct="1"/>
            <a:r>
              <a:rPr lang="cs-CZ" sz="2800" b="1" dirty="0" smtClean="0"/>
              <a:t>Monitorovací indikátory projektu POVV 2013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14282" y="1268760"/>
            <a:ext cx="8643998" cy="738664"/>
          </a:xfrm>
          <a:custGeom>
            <a:avLst/>
            <a:gdLst>
              <a:gd name="connsiteX0" fmla="*/ 0 w 7704856"/>
              <a:gd name="connsiteY0" fmla="*/ 0 h 5909310"/>
              <a:gd name="connsiteX1" fmla="*/ 7704856 w 7704856"/>
              <a:gd name="connsiteY1" fmla="*/ 0 h 5909310"/>
              <a:gd name="connsiteX2" fmla="*/ 7704856 w 7704856"/>
              <a:gd name="connsiteY2" fmla="*/ 5909310 h 5909310"/>
              <a:gd name="connsiteX3" fmla="*/ 0 w 7704856"/>
              <a:gd name="connsiteY3" fmla="*/ 5909310 h 5909310"/>
              <a:gd name="connsiteX4" fmla="*/ 0 w 7704856"/>
              <a:gd name="connsiteY4" fmla="*/ 0 h 590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04856" h="5909310">
                <a:moveTo>
                  <a:pt x="0" y="0"/>
                </a:moveTo>
                <a:lnTo>
                  <a:pt x="7704856" y="0"/>
                </a:lnTo>
                <a:lnTo>
                  <a:pt x="7704856" y="5909310"/>
                </a:lnTo>
                <a:lnTo>
                  <a:pt x="0" y="59093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b="1" dirty="0">
              <a:latin typeface="+mn-lt"/>
              <a:cs typeface="+mn-cs"/>
            </a:endParaRPr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7005321"/>
              </p:ext>
            </p:extLst>
          </p:nvPr>
        </p:nvGraphicFramePr>
        <p:xfrm>
          <a:off x="395536" y="1412776"/>
          <a:ext cx="8462744" cy="5047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185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/>
              <a:t>Program dne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457200" y="2000250"/>
            <a:ext cx="8363272" cy="4125913"/>
          </a:xfrm>
        </p:spPr>
        <p:txBody>
          <a:bodyPr/>
          <a:lstStyle/>
          <a:p>
            <a:pPr lvl="0"/>
            <a:r>
              <a:rPr lang="cs-CZ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9:30 – 10:00 	Prezence účastníků</a:t>
            </a:r>
          </a:p>
          <a:p>
            <a:pPr lvl="0"/>
            <a:r>
              <a:rPr lang="cs-CZ" sz="2000" dirty="0" smtClean="0"/>
              <a:t>10:00 </a:t>
            </a:r>
            <a:r>
              <a:rPr lang="cs-CZ" sz="2000" dirty="0"/>
              <a:t>– </a:t>
            </a:r>
            <a:r>
              <a:rPr lang="cs-CZ" sz="2000" dirty="0" smtClean="0"/>
              <a:t>10:05 Přivítání hostů </a:t>
            </a:r>
            <a:r>
              <a:rPr lang="cs-CZ" sz="2000" dirty="0"/>
              <a:t>– </a:t>
            </a:r>
            <a:r>
              <a:rPr lang="cs-CZ" sz="2000" dirty="0" smtClean="0"/>
              <a:t>vedoucí projektu</a:t>
            </a:r>
            <a:endParaRPr lang="cs-CZ" sz="2000" dirty="0"/>
          </a:p>
          <a:p>
            <a:r>
              <a:rPr lang="cs-CZ" sz="2000" dirty="0" smtClean="0"/>
              <a:t>10:10 </a:t>
            </a:r>
            <a:r>
              <a:rPr lang="cs-CZ" sz="2000" dirty="0"/>
              <a:t>– </a:t>
            </a:r>
            <a:r>
              <a:rPr lang="cs-CZ" sz="2000" dirty="0" smtClean="0"/>
              <a:t>10:20 </a:t>
            </a:r>
            <a:r>
              <a:rPr lang="cs-CZ" sz="2000" dirty="0"/>
              <a:t>Slovo náměstkyně MO – náměstkyně MO</a:t>
            </a:r>
          </a:p>
          <a:p>
            <a:pPr lvl="0"/>
            <a:r>
              <a:rPr lang="cs-CZ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10:20 – 11:00 Vyhodnocení projektu – vedoucí projektu</a:t>
            </a:r>
          </a:p>
          <a:p>
            <a:pPr lvl="0"/>
            <a:r>
              <a:rPr lang="cs-CZ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11:00 – 11:10 Shrnutí projektu za ČsOL - 1.místopředseda</a:t>
            </a:r>
          </a:p>
          <a:p>
            <a:pPr lvl="0"/>
            <a:r>
              <a:rPr lang="cs-CZ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11:10 – 11:</a:t>
            </a:r>
            <a:r>
              <a:rPr lang="cs-CZ" sz="2000" dirty="0" smtClean="0"/>
              <a:t>15	</a:t>
            </a:r>
            <a:r>
              <a:rPr lang="cs-CZ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Předání ocenění POVV – předseda ČsOL, vedoucí projektu</a:t>
            </a:r>
          </a:p>
          <a:p>
            <a:pPr lvl="0"/>
            <a:r>
              <a:rPr lang="cs-CZ" sz="2000" dirty="0" smtClean="0"/>
              <a:t>11:15 </a:t>
            </a:r>
            <a:r>
              <a:rPr lang="cs-CZ" sz="2000" dirty="0"/>
              <a:t>– </a:t>
            </a:r>
            <a:r>
              <a:rPr lang="cs-CZ" sz="2000" dirty="0" smtClean="0"/>
              <a:t>11:30 Předání pamětních listů – vedoucí projektu</a:t>
            </a:r>
          </a:p>
          <a:p>
            <a:pPr lvl="0"/>
            <a:r>
              <a:rPr lang="cs-CZ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11:30 </a:t>
            </a:r>
            <a:r>
              <a:rPr lang="cs-CZ" sz="2000" dirty="0"/>
              <a:t>– </a:t>
            </a:r>
            <a:r>
              <a:rPr lang="cs-CZ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11:40 Vystoupení hostů</a:t>
            </a:r>
          </a:p>
          <a:p>
            <a:pPr lvl="0"/>
            <a:r>
              <a:rPr lang="cs-CZ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11:40 – 12:00 Přestávka</a:t>
            </a:r>
          </a:p>
          <a:p>
            <a:pPr lvl="0"/>
            <a:r>
              <a:rPr lang="cs-CZ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12:00 – 13:10 Vystoupení KK s vyhodnocením projektu v krajích (14x5 min.)</a:t>
            </a:r>
          </a:p>
          <a:p>
            <a:pPr lvl="0"/>
            <a:r>
              <a:rPr lang="cs-CZ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13:10 – 15:00 Diskuze - Občerstvení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611188" y="457200"/>
            <a:ext cx="7921625" cy="841375"/>
          </a:xfrm>
        </p:spPr>
        <p:txBody>
          <a:bodyPr/>
          <a:lstStyle/>
          <a:p>
            <a:pPr eaLnBrk="1" hangingPunct="1"/>
            <a:r>
              <a:rPr lang="cs-CZ" sz="2800" b="1" dirty="0" smtClean="0"/>
              <a:t>Monitorovací indikátory projektu POVV 2013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14282" y="1268760"/>
            <a:ext cx="8643998" cy="738664"/>
          </a:xfrm>
          <a:custGeom>
            <a:avLst/>
            <a:gdLst>
              <a:gd name="connsiteX0" fmla="*/ 0 w 7704856"/>
              <a:gd name="connsiteY0" fmla="*/ 0 h 5909310"/>
              <a:gd name="connsiteX1" fmla="*/ 7704856 w 7704856"/>
              <a:gd name="connsiteY1" fmla="*/ 0 h 5909310"/>
              <a:gd name="connsiteX2" fmla="*/ 7704856 w 7704856"/>
              <a:gd name="connsiteY2" fmla="*/ 5909310 h 5909310"/>
              <a:gd name="connsiteX3" fmla="*/ 0 w 7704856"/>
              <a:gd name="connsiteY3" fmla="*/ 5909310 h 5909310"/>
              <a:gd name="connsiteX4" fmla="*/ 0 w 7704856"/>
              <a:gd name="connsiteY4" fmla="*/ 0 h 590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04856" h="5909310">
                <a:moveTo>
                  <a:pt x="0" y="0"/>
                </a:moveTo>
                <a:lnTo>
                  <a:pt x="7704856" y="0"/>
                </a:lnTo>
                <a:lnTo>
                  <a:pt x="7704856" y="5909310"/>
                </a:lnTo>
                <a:lnTo>
                  <a:pt x="0" y="59093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b="1" dirty="0">
              <a:latin typeface="+mn-lt"/>
              <a:cs typeface="+mn-cs"/>
            </a:endParaRPr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1919647"/>
              </p:ext>
            </p:extLst>
          </p:nvPr>
        </p:nvGraphicFramePr>
        <p:xfrm>
          <a:off x="467544" y="1268760"/>
          <a:ext cx="839073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137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611188" y="457200"/>
            <a:ext cx="7921625" cy="841375"/>
          </a:xfrm>
        </p:spPr>
        <p:txBody>
          <a:bodyPr/>
          <a:lstStyle/>
          <a:p>
            <a:pPr eaLnBrk="1" hangingPunct="1"/>
            <a:r>
              <a:rPr lang="cs-CZ" sz="2800" b="1" dirty="0" smtClean="0"/>
              <a:t>Monitorovací indikátory projektu POVV 2013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14282" y="1268760"/>
            <a:ext cx="8643998" cy="738664"/>
          </a:xfrm>
          <a:custGeom>
            <a:avLst/>
            <a:gdLst>
              <a:gd name="connsiteX0" fmla="*/ 0 w 7704856"/>
              <a:gd name="connsiteY0" fmla="*/ 0 h 5909310"/>
              <a:gd name="connsiteX1" fmla="*/ 7704856 w 7704856"/>
              <a:gd name="connsiteY1" fmla="*/ 0 h 5909310"/>
              <a:gd name="connsiteX2" fmla="*/ 7704856 w 7704856"/>
              <a:gd name="connsiteY2" fmla="*/ 5909310 h 5909310"/>
              <a:gd name="connsiteX3" fmla="*/ 0 w 7704856"/>
              <a:gd name="connsiteY3" fmla="*/ 5909310 h 5909310"/>
              <a:gd name="connsiteX4" fmla="*/ 0 w 7704856"/>
              <a:gd name="connsiteY4" fmla="*/ 0 h 590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04856" h="5909310">
                <a:moveTo>
                  <a:pt x="0" y="0"/>
                </a:moveTo>
                <a:lnTo>
                  <a:pt x="7704856" y="0"/>
                </a:lnTo>
                <a:lnTo>
                  <a:pt x="7704856" y="5909310"/>
                </a:lnTo>
                <a:lnTo>
                  <a:pt x="0" y="590931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b="1" dirty="0">
              <a:latin typeface="+mn-lt"/>
              <a:cs typeface="+mn-cs"/>
            </a:endParaRPr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6227737"/>
              </p:ext>
            </p:extLst>
          </p:nvPr>
        </p:nvGraphicFramePr>
        <p:xfrm>
          <a:off x="467544" y="1268761"/>
          <a:ext cx="799288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736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Naplnění</a:t>
            </a:r>
            <a:r>
              <a:rPr lang="cs-CZ" sz="4400" b="1" kern="1200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harmonogramu</a:t>
            </a:r>
            <a:endParaRPr lang="cs-CZ" dirty="0"/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533413"/>
              </p:ext>
            </p:extLst>
          </p:nvPr>
        </p:nvGraphicFramePr>
        <p:xfrm>
          <a:off x="191525" y="1700808"/>
          <a:ext cx="8760950" cy="4796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5" name="List" r:id="rId3" imgW="6743663" imgH="5343605" progId="Excel.Sheet.12">
                  <p:embed/>
                </p:oleObj>
              </mc:Choice>
              <mc:Fallback>
                <p:oleObj name="List" r:id="rId3" imgW="6743663" imgH="5343605" progId="Excel.Sheet.12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525" y="1700808"/>
                        <a:ext cx="8760950" cy="47963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311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kern="1200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Klíčové aktivity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4294967295"/>
          </p:nvPr>
        </p:nvSpPr>
        <p:spPr>
          <a:xfrm>
            <a:off x="457200" y="1772816"/>
            <a:ext cx="8229600" cy="4680520"/>
          </a:xfrm>
        </p:spPr>
        <p:txBody>
          <a:bodyPr/>
          <a:lstStyle/>
          <a:p>
            <a:pPr marL="342900" indent="-342900" rtl="0" eaLnBrk="1" fontAlgn="base" hangingPunct="1"/>
            <a:r>
              <a:rPr lang="cs-CZ" sz="2800" b="1" kern="1200" dirty="0" smtClean="0">
                <a:solidFill>
                  <a:schemeClr val="tx1"/>
                </a:solidFill>
                <a:effectLst/>
              </a:rPr>
              <a:t>01 - Sestavení a práce řídícího týmu</a:t>
            </a:r>
            <a:endParaRPr lang="cs-CZ" sz="2800" dirty="0" smtClean="0">
              <a:effectLst/>
            </a:endParaRPr>
          </a:p>
          <a:p>
            <a:pPr marL="342900" indent="-342900" rtl="0" eaLnBrk="1" fontAlgn="base" hangingPunct="1"/>
            <a:r>
              <a:rPr lang="cs-CZ" sz="2800" b="1" kern="1200" dirty="0" smtClean="0">
                <a:solidFill>
                  <a:schemeClr val="tx1"/>
                </a:solidFill>
                <a:effectLst/>
              </a:rPr>
              <a:t>02 - Sestavení a práce realizačního týmu</a:t>
            </a:r>
            <a:endParaRPr lang="cs-CZ" sz="2800" dirty="0" smtClean="0">
              <a:effectLst/>
            </a:endParaRPr>
          </a:p>
          <a:p>
            <a:pPr marL="342900" indent="-342900" rtl="0" eaLnBrk="1" fontAlgn="base" hangingPunct="1"/>
            <a:r>
              <a:rPr lang="cs-CZ" sz="2800" b="1" kern="1200" dirty="0" smtClean="0">
                <a:solidFill>
                  <a:schemeClr val="tx1"/>
                </a:solidFill>
                <a:effectLst/>
              </a:rPr>
              <a:t>03 - Vedení databáze veteránů</a:t>
            </a:r>
            <a:endParaRPr lang="cs-CZ" sz="2800" dirty="0" smtClean="0">
              <a:effectLst/>
            </a:endParaRPr>
          </a:p>
          <a:p>
            <a:pPr marL="342900" indent="-342900" rtl="0" eaLnBrk="1" fontAlgn="base" hangingPunct="1"/>
            <a:r>
              <a:rPr lang="cs-CZ" sz="2800" b="1" kern="1200" dirty="0" smtClean="0">
                <a:solidFill>
                  <a:schemeClr val="tx1"/>
                </a:solidFill>
                <a:effectLst/>
              </a:rPr>
              <a:t>04 - Linka pomoci</a:t>
            </a:r>
            <a:endParaRPr lang="cs-CZ" sz="2800" dirty="0" smtClean="0">
              <a:effectLst/>
            </a:endParaRPr>
          </a:p>
          <a:p>
            <a:pPr marL="342900" indent="-342900" rtl="0" eaLnBrk="1" fontAlgn="base" hangingPunct="1"/>
            <a:r>
              <a:rPr lang="cs-CZ" sz="2800" b="1" kern="1200" dirty="0" smtClean="0">
                <a:solidFill>
                  <a:schemeClr val="tx1"/>
                </a:solidFill>
                <a:effectLst/>
              </a:rPr>
              <a:t>05 - Metodická shromáždění terénních pracovníků</a:t>
            </a:r>
            <a:endParaRPr lang="cs-CZ" sz="2800" dirty="0" smtClean="0">
              <a:effectLst/>
            </a:endParaRPr>
          </a:p>
          <a:p>
            <a:pPr marL="342900" indent="-342900" rtl="0" eaLnBrk="1" fontAlgn="base" hangingPunct="1"/>
            <a:r>
              <a:rPr lang="cs-CZ" sz="2800" b="1" kern="1200" dirty="0" smtClean="0">
                <a:solidFill>
                  <a:schemeClr val="tx1"/>
                </a:solidFill>
                <a:effectLst/>
              </a:rPr>
              <a:t>06 - Zapojení veteránů</a:t>
            </a:r>
            <a:endParaRPr lang="cs-CZ" sz="2800" dirty="0" smtClean="0">
              <a:effectLst/>
            </a:endParaRPr>
          </a:p>
          <a:p>
            <a:pPr marL="342900" indent="-342900" rtl="0" eaLnBrk="1" fontAlgn="base" hangingPunct="1"/>
            <a:r>
              <a:rPr lang="cs-CZ" sz="2800" b="1" kern="1200" dirty="0" smtClean="0">
                <a:solidFill>
                  <a:schemeClr val="tx1"/>
                </a:solidFill>
                <a:effectLst/>
              </a:rPr>
              <a:t>07 - Setkání veteránů s veřejností</a:t>
            </a:r>
            <a:endParaRPr lang="cs-CZ" sz="2800" dirty="0" smtClean="0">
              <a:effectLst/>
            </a:endParaRPr>
          </a:p>
          <a:p>
            <a:pPr marL="342900" indent="-342900" rtl="0" eaLnBrk="1" fontAlgn="base" hangingPunct="1"/>
            <a:r>
              <a:rPr lang="cs-CZ" sz="2800" b="1" kern="1200" dirty="0" smtClean="0">
                <a:solidFill>
                  <a:schemeClr val="tx1"/>
                </a:solidFill>
                <a:effectLst/>
              </a:rPr>
              <a:t>08 - Aktivita jednot ČsOL v péči o veterány</a:t>
            </a:r>
            <a:endParaRPr lang="cs-CZ" sz="2800" dirty="0" smtClean="0">
              <a:effectLst/>
            </a:endParaRPr>
          </a:p>
          <a:p>
            <a:pPr marL="342900" indent="-342900" rtl="0" eaLnBrk="1" fontAlgn="base" hangingPunct="1"/>
            <a:r>
              <a:rPr lang="cs-CZ" sz="2800" b="1" kern="1200" dirty="0" smtClean="0">
                <a:solidFill>
                  <a:schemeClr val="tx1"/>
                </a:solidFill>
                <a:effectLst/>
              </a:rPr>
              <a:t>09 - Financování a vyúčtování</a:t>
            </a:r>
            <a:endParaRPr lang="cs-CZ" sz="28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8887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714375" y="571501"/>
            <a:ext cx="7643813" cy="714359"/>
          </a:xfrm>
        </p:spPr>
        <p:txBody>
          <a:bodyPr/>
          <a:lstStyle/>
          <a:p>
            <a:pPr marL="342900" indent="-342900" eaLnBrk="1" hangingPunct="1"/>
            <a:r>
              <a:rPr lang="cs-CZ" sz="2000" b="1" dirty="0" smtClean="0"/>
              <a:t>Klíčová aktivita 01 - Sestavení a práce řídícího týmu</a:t>
            </a:r>
            <a:endParaRPr lang="cs-CZ" sz="2000" dirty="0" smtClean="0"/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571472" y="1571612"/>
            <a:ext cx="7858180" cy="455455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Sestavení a nominace hlavních článků organizační struktury projektu POVV 2013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Kalkulace osobních nákladů a cestovních náhrad k pokrytí požadovaného počtu návštěv – 5N/rok/VV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Příprava plánu čerpání rozpočtu projektu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Zabezpečení akcí projektu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Publikace informací na webu a v tisku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642918"/>
            <a:ext cx="8424936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2400" b="1" cap="all" dirty="0">
                <a:effectLst>
                  <a:reflection blurRad="12700" stA="48000" endA="300" endPos="55000" dir="5400000" sy="-90000" algn="bl" rotWithShape="0"/>
                </a:effectLst>
                <a:latin typeface="+mn-lt"/>
                <a:cs typeface="+mn-cs"/>
              </a:rPr>
              <a:t>Hlavní úkoly a aktivity vedení projektu</a:t>
            </a:r>
          </a:p>
        </p:txBody>
      </p:sp>
      <p:sp>
        <p:nvSpPr>
          <p:cNvPr id="11267" name="Obdélník 2"/>
          <p:cNvSpPr>
            <a:spLocks noChangeArrowheads="1"/>
          </p:cNvSpPr>
          <p:nvPr/>
        </p:nvSpPr>
        <p:spPr bwMode="auto">
          <a:xfrm>
            <a:off x="539750" y="1643050"/>
            <a:ext cx="8064500" cy="543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2800" b="1" dirty="0" smtClean="0">
                <a:latin typeface="+mn-lt"/>
                <a:cs typeface="+mn-cs"/>
              </a:rPr>
              <a:t>Řízení činnosti krajských koordinátorů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2800" b="1" dirty="0" smtClean="0">
                <a:latin typeface="+mn-lt"/>
                <a:cs typeface="+mn-cs"/>
              </a:rPr>
              <a:t>Kontrolní činnost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2800" b="1" dirty="0" smtClean="0">
                <a:latin typeface="+mn-lt"/>
                <a:cs typeface="+mn-cs"/>
              </a:rPr>
              <a:t>Účast na setkáních, pietních akcích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2800" b="1" dirty="0" smtClean="0">
                <a:latin typeface="+mn-lt"/>
                <a:cs typeface="+mn-cs"/>
              </a:rPr>
              <a:t>Sběr informací potřebných k analýze činnosti a průběhu projektu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2800" b="1" dirty="0" smtClean="0">
                <a:latin typeface="+mn-lt"/>
                <a:cs typeface="+mn-cs"/>
              </a:rPr>
              <a:t>Příprava a organizace akcí projektu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2800" b="1" dirty="0" smtClean="0">
                <a:latin typeface="+mn-lt"/>
                <a:cs typeface="+mn-cs"/>
              </a:rPr>
              <a:t>Pravidelné vyhodnocení – měsíčně na úrovních KRAJ – ČR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2800" b="1" dirty="0" smtClean="0">
                <a:latin typeface="+mn-lt"/>
                <a:cs typeface="+mn-cs"/>
              </a:rPr>
              <a:t>Porady a vzdělávání realizačního týmu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2800" b="1" dirty="0" smtClean="0">
                <a:latin typeface="+mn-lt"/>
                <a:cs typeface="+mn-cs"/>
              </a:rPr>
              <a:t>VETERÁN</a:t>
            </a:r>
          </a:p>
          <a:p>
            <a:pPr algn="just">
              <a:buFontTx/>
              <a:buChar char="-"/>
            </a:pPr>
            <a:endParaRPr lang="cs-CZ" sz="28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ovéPole 2"/>
          <p:cNvSpPr txBox="1">
            <a:spLocks noChangeArrowheads="1"/>
          </p:cNvSpPr>
          <p:nvPr/>
        </p:nvSpPr>
        <p:spPr bwMode="auto">
          <a:xfrm>
            <a:off x="2916238" y="1557338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>
              <a:latin typeface="Cambria" pitchFamily="18" charset="0"/>
            </a:endParaRPr>
          </a:p>
        </p:txBody>
      </p:sp>
      <p:sp>
        <p:nvSpPr>
          <p:cNvPr id="8196" name="AutoShape 24"/>
          <p:cNvSpPr>
            <a:spLocks noChangeArrowheads="1"/>
          </p:cNvSpPr>
          <p:nvPr/>
        </p:nvSpPr>
        <p:spPr bwMode="auto">
          <a:xfrm>
            <a:off x="2339975" y="1925638"/>
            <a:ext cx="4319588" cy="719137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2400" b="1" dirty="0">
                <a:latin typeface="Cambria" pitchFamily="18" charset="0"/>
              </a:rPr>
              <a:t>Vedoucí projektu  </a:t>
            </a:r>
          </a:p>
          <a:p>
            <a:pPr algn="ctr"/>
            <a:r>
              <a:rPr lang="cs-CZ" sz="2400" b="1" dirty="0">
                <a:latin typeface="Cambria" pitchFamily="18" charset="0"/>
              </a:rPr>
              <a:t>Ing. Petr HOZLÁR</a:t>
            </a:r>
          </a:p>
        </p:txBody>
      </p:sp>
      <p:sp>
        <p:nvSpPr>
          <p:cNvPr id="8197" name="AutoShape 24"/>
          <p:cNvSpPr>
            <a:spLocks noChangeArrowheads="1"/>
          </p:cNvSpPr>
          <p:nvPr/>
        </p:nvSpPr>
        <p:spPr bwMode="auto">
          <a:xfrm>
            <a:off x="2339975" y="3123067"/>
            <a:ext cx="4319588" cy="719137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2400" b="1" dirty="0">
                <a:latin typeface="Cambria" pitchFamily="18" charset="0"/>
              </a:rPr>
              <a:t>Krajský koordinátor </a:t>
            </a:r>
            <a:r>
              <a:rPr lang="cs-CZ" b="1" dirty="0">
                <a:latin typeface="Cambria" pitchFamily="18" charset="0"/>
              </a:rPr>
              <a:t>(14 x) </a:t>
            </a:r>
          </a:p>
          <a:p>
            <a:pPr algn="ctr"/>
            <a:r>
              <a:rPr lang="cs-CZ" b="1" dirty="0">
                <a:latin typeface="Cambria" pitchFamily="18" charset="0"/>
              </a:rPr>
              <a:t> zároveň vykonává činnost TP</a:t>
            </a:r>
          </a:p>
        </p:txBody>
      </p:sp>
      <p:sp>
        <p:nvSpPr>
          <p:cNvPr id="8198" name="AutoShape 24"/>
          <p:cNvSpPr>
            <a:spLocks noChangeArrowheads="1"/>
          </p:cNvSpPr>
          <p:nvPr/>
        </p:nvSpPr>
        <p:spPr bwMode="auto">
          <a:xfrm>
            <a:off x="2313781" y="4301786"/>
            <a:ext cx="4319588" cy="719137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2400" b="1" dirty="0">
                <a:latin typeface="Cambria" pitchFamily="18" charset="0"/>
              </a:rPr>
              <a:t>Terénní pracovníci </a:t>
            </a:r>
            <a:r>
              <a:rPr lang="cs-CZ" b="1" dirty="0">
                <a:latin typeface="Cambria" pitchFamily="18" charset="0"/>
              </a:rPr>
              <a:t>(</a:t>
            </a:r>
            <a:r>
              <a:rPr lang="cs-CZ" b="1" dirty="0" smtClean="0">
                <a:latin typeface="Cambria" pitchFamily="18" charset="0"/>
              </a:rPr>
              <a:t>21 </a:t>
            </a:r>
            <a:r>
              <a:rPr lang="cs-CZ" b="1" dirty="0">
                <a:latin typeface="Cambria" pitchFamily="18" charset="0"/>
              </a:rPr>
              <a:t>x)</a:t>
            </a:r>
          </a:p>
        </p:txBody>
      </p:sp>
      <p:sp>
        <p:nvSpPr>
          <p:cNvPr id="20" name="Šipka dolů 19"/>
          <p:cNvSpPr/>
          <p:nvPr/>
        </p:nvSpPr>
        <p:spPr>
          <a:xfrm>
            <a:off x="4418013" y="2644775"/>
            <a:ext cx="45719" cy="4782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1" name="Šipka dolů 20"/>
          <p:cNvSpPr/>
          <p:nvPr/>
        </p:nvSpPr>
        <p:spPr>
          <a:xfrm>
            <a:off x="4427538" y="3847532"/>
            <a:ext cx="46037" cy="4542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202" name="AutoShape 24"/>
          <p:cNvSpPr>
            <a:spLocks noChangeArrowheads="1"/>
          </p:cNvSpPr>
          <p:nvPr/>
        </p:nvSpPr>
        <p:spPr bwMode="auto">
          <a:xfrm>
            <a:off x="286431" y="5517232"/>
            <a:ext cx="8572500" cy="719137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3200" b="1" dirty="0">
                <a:latin typeface="Cambria" pitchFamily="18" charset="0"/>
              </a:rPr>
              <a:t>Váleční veteráni  </a:t>
            </a:r>
            <a:r>
              <a:rPr lang="cs-CZ" b="1" dirty="0">
                <a:latin typeface="Cambria" pitchFamily="18" charset="0"/>
              </a:rPr>
              <a:t>( k 1</a:t>
            </a:r>
            <a:r>
              <a:rPr lang="cs-CZ" b="1" dirty="0" smtClean="0">
                <a:latin typeface="Cambria" pitchFamily="18" charset="0"/>
              </a:rPr>
              <a:t>. prosinci 2013 </a:t>
            </a:r>
            <a:r>
              <a:rPr lang="cs-CZ" b="1" dirty="0">
                <a:latin typeface="Cambria" pitchFamily="18" charset="0"/>
              </a:rPr>
              <a:t>evidováno </a:t>
            </a:r>
            <a:r>
              <a:rPr lang="cs-CZ" b="1" dirty="0" smtClean="0">
                <a:solidFill>
                  <a:srgbClr val="FF0000"/>
                </a:solidFill>
                <a:latin typeface="Cambria" pitchFamily="18" charset="0"/>
              </a:rPr>
              <a:t>1180</a:t>
            </a:r>
            <a:r>
              <a:rPr lang="cs-CZ" b="1" dirty="0" smtClean="0">
                <a:latin typeface="Cambria" pitchFamily="18" charset="0"/>
              </a:rPr>
              <a:t> </a:t>
            </a:r>
            <a:r>
              <a:rPr lang="cs-CZ" b="1" dirty="0">
                <a:latin typeface="Cambria" pitchFamily="18" charset="0"/>
              </a:rPr>
              <a:t>VV)</a:t>
            </a:r>
          </a:p>
        </p:txBody>
      </p:sp>
      <p:sp>
        <p:nvSpPr>
          <p:cNvPr id="23" name="Šipka dolů 22"/>
          <p:cNvSpPr/>
          <p:nvPr/>
        </p:nvSpPr>
        <p:spPr>
          <a:xfrm flipH="1">
            <a:off x="4381818" y="5020923"/>
            <a:ext cx="91756" cy="4963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204" name="Nadpis 12"/>
          <p:cNvSpPr>
            <a:spLocks noGrp="1"/>
          </p:cNvSpPr>
          <p:nvPr>
            <p:ph type="title"/>
          </p:nvPr>
        </p:nvSpPr>
        <p:spPr>
          <a:xfrm>
            <a:off x="714375" y="571500"/>
            <a:ext cx="7643813" cy="714375"/>
          </a:xfrm>
        </p:spPr>
        <p:txBody>
          <a:bodyPr/>
          <a:lstStyle/>
          <a:p>
            <a:pPr eaLnBrk="1" hangingPunct="1"/>
            <a:r>
              <a:rPr lang="cs-CZ" sz="3600" smtClean="0"/>
              <a:t>Organizační struktura řízení projektu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714375" y="571501"/>
            <a:ext cx="7643813" cy="71436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eaLnBrk="1" hangingPunct="1"/>
            <a:r>
              <a:rPr lang="cs-CZ" sz="2000" b="1" dirty="0" smtClean="0"/>
              <a:t>Klíčová aktivita 02 - Sestavení a práce realizačního týmu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Struktura členění ČR na Kraje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Leden	– zabezpečení nejdůležitějších kroků </a:t>
            </a:r>
          </a:p>
          <a:p>
            <a:pPr marL="514350" indent="-514350">
              <a:buNone/>
            </a:pPr>
            <a:r>
              <a:rPr lang="cs-CZ" dirty="0" smtClean="0"/>
              <a:t>			– zpracování plánů realizace v krajích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cs-CZ" dirty="0" smtClean="0"/>
              <a:t>Únor – zapojení terénních pracovníků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cs-CZ" dirty="0" smtClean="0"/>
              <a:t>Porada TP a KK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cs-CZ" dirty="0" smtClean="0"/>
              <a:t>Naplňování základních indikátorů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cs-CZ" dirty="0" smtClean="0"/>
              <a:t>Aktualizace databáze VV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714375" y="571500"/>
            <a:ext cx="7643813" cy="92868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cs-CZ" b="1" dirty="0" smtClean="0">
                <a:hlinkClick r:id="rId2" action="ppaction://hlinkfile"/>
              </a:rPr>
              <a:t>Krajští koordinátoři</a:t>
            </a:r>
            <a:endParaRPr lang="cs-CZ" b="1" dirty="0" smtClean="0">
              <a:hlinkClick r:id="rId3" action="ppaction://hlinkfile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190337"/>
              </p:ext>
            </p:extLst>
          </p:nvPr>
        </p:nvGraphicFramePr>
        <p:xfrm>
          <a:off x="285750" y="1571625"/>
          <a:ext cx="8715406" cy="4665689"/>
        </p:xfrm>
        <a:graphic>
          <a:graphicData uri="http://schemas.openxmlformats.org/drawingml/2006/table">
            <a:tbl>
              <a:tblPr/>
              <a:tblGrid>
                <a:gridCol w="1543894"/>
                <a:gridCol w="2383977"/>
                <a:gridCol w="3342750"/>
                <a:gridCol w="1444785"/>
              </a:tblGrid>
              <a:tr h="38902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ZKK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Kraj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Jméno a Příjmení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Telefon </a:t>
                      </a:r>
                      <a:r>
                        <a:rPr lang="cs-CZ" sz="1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prac</a:t>
                      </a: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PHA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Praha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Ing. Oldřich AXMAN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734 315 618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Středočeský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RSDr. Stanislav ŠVIDEK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734 315 602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JHC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Jihočeský kraj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Ing. Milan ČAJDÍK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734 315 647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PLK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Plzeňský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Ing. Ivan ČILIAK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734 315 603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KVK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Karlovarský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Ing. Jiří KAŠPÁREK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734 315 604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ULK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Ústecký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Jindřich ČERNÝ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734 315 605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LBK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Liberecký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Josef BUJŇÁK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734 315 606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KHK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Královehradecký</a:t>
                      </a:r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Ing. Jaromír MAREČEK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734 315 608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PAK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Pardubický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Ing. František </a:t>
                      </a:r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BOBEK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734 315 </a:t>
                      </a:r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626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VYS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Vysočina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Ing. Karel JEŘÁBEK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734 315 609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JHM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Jihomoravský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Mgr. František TRÁVNÍČEK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734 315 610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OLK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Olomoucký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Mgr. Pavel SKÁCEL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734 315 </a:t>
                      </a:r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635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MSK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Moravskoslezský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Mgr. Václav KREJČÍ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734 315 613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ZLK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Zlínský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Karel VACULÍK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734 315 611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127592"/>
              </p:ext>
            </p:extLst>
          </p:nvPr>
        </p:nvGraphicFramePr>
        <p:xfrm>
          <a:off x="323528" y="1556792"/>
          <a:ext cx="8715436" cy="4680520"/>
        </p:xfrm>
        <a:graphic>
          <a:graphicData uri="http://schemas.openxmlformats.org/drawingml/2006/table">
            <a:tbl>
              <a:tblPr/>
              <a:tblGrid>
                <a:gridCol w="8715436"/>
              </a:tblGrid>
              <a:tr h="468052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714375" y="571501"/>
            <a:ext cx="7643813" cy="71436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eaLnBrk="1" hangingPunct="1"/>
            <a:r>
              <a:rPr lang="cs-CZ" sz="2000" b="1" dirty="0" smtClean="0"/>
              <a:t>Klíčová aktivita 03 - Vedení databáze veteránů</a:t>
            </a:r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Pravidelné upřesňování databázových údajů o VV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Přehled o plánovaných návštěvách a záznamy z jejich realizací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Postupné doplňování dalších údajů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Telefonování s VV k životnímu jubileu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/>
              <a:t>Vyhodnocení projektu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marL="514350" indent="-51435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cs-CZ" sz="2000" b="1" dirty="0" smtClean="0"/>
              <a:t>Projekt „Péče ČsOL o válečné veterány v ČR v roce 2013“</a:t>
            </a:r>
          </a:p>
          <a:p>
            <a:pPr marL="514350" marR="0" indent="-5143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itchFamily="34" charset="0"/>
              <a:buAutoNum type="arabicPeriod"/>
              <a:tabLst/>
              <a:defRPr/>
            </a:pPr>
            <a:r>
              <a:rPr lang="cs-CZ" sz="2000" b="1" dirty="0"/>
              <a:t>Monitorovací indikátory projektu POVV </a:t>
            </a:r>
            <a:r>
              <a:rPr lang="cs-CZ" sz="2000" b="1" dirty="0" smtClean="0"/>
              <a:t>2013</a:t>
            </a:r>
          </a:p>
          <a:p>
            <a:pPr marL="514350" marR="0" indent="-5143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itchFamily="34" charset="0"/>
              <a:buAutoNum type="arabicPeriod"/>
              <a:tabLst/>
              <a:defRPr/>
            </a:pPr>
            <a:r>
              <a:rPr lang="cs-CZ" sz="2000" b="1" dirty="0" smtClean="0"/>
              <a:t>Rozmístění VV v krajích ČR</a:t>
            </a:r>
          </a:p>
          <a:p>
            <a:pPr marL="514350" marR="0" indent="-5143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itchFamily="34" charset="0"/>
              <a:buAutoNum type="arabicPeriod"/>
              <a:tabLst/>
              <a:defRPr/>
            </a:pPr>
            <a:r>
              <a:rPr lang="cs-CZ" sz="2000" b="1" dirty="0" smtClean="0"/>
              <a:t>Věk VV</a:t>
            </a:r>
          </a:p>
          <a:p>
            <a:pPr marL="514350" marR="0" indent="-5143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itchFamily="34" charset="0"/>
              <a:buAutoNum type="arabicPeriod"/>
              <a:tabLst/>
              <a:defRPr/>
            </a:pPr>
            <a:r>
              <a:rPr lang="cs-CZ" sz="2000" b="1" dirty="0" smtClean="0"/>
              <a:t>Naplnění</a:t>
            </a:r>
            <a:r>
              <a:rPr lang="cs-CZ" sz="2000" b="1" baseline="0" dirty="0" smtClean="0"/>
              <a:t> harmonogramu</a:t>
            </a:r>
          </a:p>
          <a:p>
            <a:pPr marL="514350" marR="0" indent="-5143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itchFamily="34" charset="0"/>
              <a:buAutoNum type="arabicPeriod"/>
              <a:tabLst/>
              <a:defRPr/>
            </a:pPr>
            <a:r>
              <a:rPr lang="cs-CZ" sz="2000" b="1" baseline="0" dirty="0" smtClean="0"/>
              <a:t>Klíčové aktivity projektu</a:t>
            </a:r>
          </a:p>
          <a:p>
            <a:pPr marL="514350" marR="0" indent="-5143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itchFamily="34" charset="0"/>
              <a:buAutoNum type="arabicPeriod"/>
              <a:tabLst/>
              <a:defRPr/>
            </a:pPr>
            <a:r>
              <a:rPr lang="cs-CZ" sz="2000" b="1" baseline="0" dirty="0" smtClean="0"/>
              <a:t>Rozpočet a jeho plnění</a:t>
            </a:r>
            <a:endParaRPr lang="cs-CZ" sz="2000" b="1" dirty="0"/>
          </a:p>
          <a:p>
            <a:pPr marL="514350" indent="-51435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cs-CZ" sz="2000" b="1" dirty="0" smtClean="0"/>
              <a:t>Závěr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714375" y="571501"/>
            <a:ext cx="7643813" cy="71436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eaLnBrk="1" hangingPunct="1"/>
            <a:r>
              <a:rPr lang="cs-CZ" sz="2000" b="1" dirty="0" smtClean="0"/>
              <a:t>Klíčová aktivita 04 - Linka pomoci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sz="2000" b="1" dirty="0" smtClean="0"/>
              <a:t>Počet hovorů 286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b="1" dirty="0" smtClean="0"/>
              <a:t>Struktura hovorů/dotazů</a:t>
            </a:r>
          </a:p>
          <a:p>
            <a:pPr lvl="0"/>
            <a:r>
              <a:rPr lang="cs-CZ" sz="2000" dirty="0" smtClean="0"/>
              <a:t>žádosti VV o tiskopisy na lázně</a:t>
            </a:r>
          </a:p>
          <a:p>
            <a:pPr lvl="0"/>
            <a:r>
              <a:rPr lang="cs-CZ" sz="2000" dirty="0" smtClean="0"/>
              <a:t>žádosti VV nebo jejich rodin o zabezpečení vyšetření v ÚVN Praha</a:t>
            </a:r>
          </a:p>
          <a:p>
            <a:pPr lvl="0"/>
            <a:r>
              <a:rPr lang="cs-CZ" sz="2000" dirty="0" smtClean="0"/>
              <a:t>žádosti VV nebo jejich rodin o pomoc v zabezpečení umístění do domovů s pečovatelskou službou</a:t>
            </a:r>
          </a:p>
          <a:p>
            <a:pPr lvl="0"/>
            <a:r>
              <a:rPr lang="cs-CZ" sz="2000" dirty="0" smtClean="0"/>
              <a:t>na lince jsou přijímány hovory týkající se odškodnění za 3. odboj, volající osoby jsou odkazovány na MO (volající osoby se až na výjimky nepředstavují)</a:t>
            </a:r>
          </a:p>
          <a:p>
            <a:pPr lvl="0"/>
            <a:r>
              <a:rPr lang="cs-CZ" sz="2000" dirty="0" smtClean="0"/>
              <a:t>na linku se obrací bývalí vojáci z povolání a požadují různá potvrzení (jsou odkazování na VÚSZ)</a:t>
            </a:r>
          </a:p>
          <a:p>
            <a:pPr lvl="0"/>
            <a:r>
              <a:rPr lang="cs-CZ" sz="2000" dirty="0" smtClean="0"/>
              <a:t>novodobí VV se žádostmi o vystavení osvědčení VV nebo duplikátu průkazu VV</a:t>
            </a:r>
          </a:p>
          <a:p>
            <a:pPr lvl="0"/>
            <a:r>
              <a:rPr lang="cs-CZ" sz="2000" dirty="0" smtClean="0"/>
              <a:t>muži, kteří žádají potvrzení o výkonu vojenské základní služby, které potřebují k sepsání starobního nebo invalidního důchodu</a:t>
            </a:r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714375" y="571501"/>
            <a:ext cx="7643813" cy="71436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eaLnBrk="1" hangingPunct="1"/>
            <a:r>
              <a:rPr lang="cs-CZ" sz="2000" b="1" dirty="0" smtClean="0"/>
              <a:t>Klíčová aktivita 05 - Metodická shromáždění terénních pracovníků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Porada TP a KK - 7.2.2013</a:t>
            </a:r>
          </a:p>
          <a:p>
            <a:r>
              <a:rPr lang="cs-CZ" dirty="0" smtClean="0"/>
              <a:t>Základní úkoly k realizaci a uzavření </a:t>
            </a:r>
            <a:r>
              <a:rPr lang="cs-CZ" dirty="0"/>
              <a:t>PS a DPP</a:t>
            </a:r>
          </a:p>
          <a:p>
            <a:r>
              <a:rPr lang="cs-CZ" dirty="0" smtClean="0"/>
              <a:t>Převzetí pracovní techniky</a:t>
            </a:r>
          </a:p>
          <a:p>
            <a:r>
              <a:rPr lang="cs-CZ" dirty="0" smtClean="0"/>
              <a:t>Školení TP v poskytování první pomoci</a:t>
            </a:r>
          </a:p>
          <a:p>
            <a:r>
              <a:rPr lang="cs-CZ" dirty="0" smtClean="0"/>
              <a:t>Školení KK k užívání prostředí SharePoint pro bezpečnou komunikaci a práci s daty v projektu POVV 2013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714375" y="571501"/>
            <a:ext cx="7643813" cy="71436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eaLnBrk="1" hangingPunct="1"/>
            <a:r>
              <a:rPr lang="cs-CZ" sz="2000" b="1" dirty="0" smtClean="0"/>
              <a:t>Klíčová aktivita 06 - Zapojení veteránů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Pietní akce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Besedy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Přednášky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Podpora aktivit jednot ČsOL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Schůze organizací (ČsOL, ČSBS)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Setkání veteránů</a:t>
            </a:r>
          </a:p>
        </p:txBody>
      </p:sp>
      <p:pic>
        <p:nvPicPr>
          <p:cNvPr id="25602" name="Picture 2" descr="K:\Fotoarchiv ČsOL\2013\Pietni akt Terezin 2013-5-11\20130511_1006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152" y="1874103"/>
            <a:ext cx="2907916" cy="175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K:\Fotoarchiv ČsOL\2013\Ostrava Pítr\28\DSC_02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869160"/>
            <a:ext cx="2333643" cy="154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714375" y="571501"/>
            <a:ext cx="7643813" cy="71435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eaLnBrk="1" hangingPunct="1"/>
            <a:r>
              <a:rPr lang="cs-CZ" sz="2000" b="1" dirty="0" smtClean="0"/>
              <a:t>Klíčová aktivita 07 - Setkání veteránů s veřejností</a:t>
            </a:r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Setkání k životnímu jubileu</a:t>
            </a:r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Setkání s mladou generací</a:t>
            </a:r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Setkání při příležitosti výročí</a:t>
            </a:r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Setkání s příslušníky dalších subjektů</a:t>
            </a:r>
          </a:p>
        </p:txBody>
      </p:sp>
      <p:pic>
        <p:nvPicPr>
          <p:cNvPr id="4" name="Picture 2" descr="IMG_82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92896"/>
            <a:ext cx="2876550" cy="191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714375" y="571501"/>
            <a:ext cx="7643813" cy="71436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eaLnBrk="1" hangingPunct="1"/>
            <a:r>
              <a:rPr lang="cs-CZ" sz="2000" b="1" dirty="0" smtClean="0"/>
              <a:t>Klíčová aktivita 08 - Aktivita jednot ČsOL v péči o veterány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Spolupráce</a:t>
            </a:r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Příprava akcí</a:t>
            </a:r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Vyhodnocení akcí jednot</a:t>
            </a:r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Pomoc veteránům</a:t>
            </a:r>
          </a:p>
        </p:txBody>
      </p:sp>
      <p:pic>
        <p:nvPicPr>
          <p:cNvPr id="4" name="Picture 2" descr="IMG_74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920" y="1700808"/>
            <a:ext cx="3675451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MG_82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37111"/>
            <a:ext cx="3087283" cy="20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>
          <a:xfrm>
            <a:off x="714375" y="571501"/>
            <a:ext cx="7643813" cy="71436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eaLnBrk="1" hangingPunct="1"/>
            <a:r>
              <a:rPr lang="cs-CZ" sz="2000" b="1" dirty="0" smtClean="0"/>
              <a:t>Klíčová aktivita 09 - Financování a vyúčtování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Zpracování plánu čerpání rozpočtu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Vedení pokladny projektu POVV 2013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Upřesnění systému objednávání a fakturace v nové struktuře vedení projektu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Příprava procesů k vyhodnocování jednotlivých období projektu v souladu s  podmínkami Rozhodnutí 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/>
              <a:t>Zpravodaj </a:t>
            </a:r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3600" b="1" dirty="0" smtClean="0"/>
              <a:t>projektu </a:t>
            </a:r>
            <a:r>
              <a:rPr lang="cs-CZ" sz="3600" b="1" dirty="0"/>
              <a:t>ČsOL Péče o válečné veterány</a:t>
            </a:r>
            <a:endParaRPr lang="cs-CZ" sz="36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742342"/>
              </p:ext>
            </p:extLst>
          </p:nvPr>
        </p:nvGraphicFramePr>
        <p:xfrm>
          <a:off x="1403648" y="1916832"/>
          <a:ext cx="6468417" cy="4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5" name="Acrobat Document" r:id="rId3" imgW="11344265" imgH="8019997" progId="AcroExch.Document.11">
                  <p:embed/>
                </p:oleObj>
              </mc:Choice>
              <mc:Fallback>
                <p:oleObj name="Acrobat Document" r:id="rId3" imgW="11344265" imgH="8019997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648" y="1916832"/>
                        <a:ext cx="6468417" cy="4573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493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kern="1200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Rozpočet a jeho plnění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832094"/>
              </p:ext>
            </p:extLst>
          </p:nvPr>
        </p:nvGraphicFramePr>
        <p:xfrm>
          <a:off x="467544" y="1844824"/>
          <a:ext cx="8219256" cy="4536505"/>
        </p:xfrm>
        <a:graphic>
          <a:graphicData uri="http://schemas.openxmlformats.org/drawingml/2006/table">
            <a:tbl>
              <a:tblPr/>
              <a:tblGrid>
                <a:gridCol w="1369876"/>
                <a:gridCol w="1369876"/>
                <a:gridCol w="1369876"/>
                <a:gridCol w="1369876"/>
                <a:gridCol w="1369876"/>
                <a:gridCol w="1369876"/>
              </a:tblGrid>
              <a:tr h="127762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název nákladu - pozice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rozpočet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skutečnost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zbývá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55549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Osobní náklady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4 111 108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3 391 898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-719 210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-17,49%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7394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Nemateriální náklady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3 243 280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2 217 417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-1 025 863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-31,63%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7394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Materiální náklady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425 700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366 813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-58 887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-13,83%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55549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Celkem projekt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7 780 088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5 976 128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-1 803 960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-23,19%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01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643813" cy="985292"/>
          </a:xfrm>
        </p:spPr>
        <p:txBody>
          <a:bodyPr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4400" dirty="0" smtClean="0">
              <a:effectLst/>
            </a:endParaRPr>
          </a:p>
          <a:p>
            <a:pPr>
              <a:defRPr/>
            </a:pPr>
            <a:r>
              <a:rPr lang="cs-CZ" b="1" dirty="0" smtClean="0"/>
              <a:t>Rozpočet </a:t>
            </a:r>
            <a:r>
              <a:rPr lang="cs-CZ" b="1" dirty="0"/>
              <a:t>a jeho plnění</a:t>
            </a:r>
            <a:endParaRPr lang="cs-CZ" sz="4400" dirty="0" smtClean="0"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4400" dirty="0" smtClean="0">
              <a:effectLst/>
            </a:endParaRPr>
          </a:p>
          <a:p>
            <a:endParaRPr lang="cs-CZ" dirty="0"/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6240366"/>
              </p:ext>
            </p:extLst>
          </p:nvPr>
        </p:nvGraphicFramePr>
        <p:xfrm>
          <a:off x="539552" y="2060848"/>
          <a:ext cx="806489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855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Úkoly k ukončení projektu 2013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Dokončit návštěvy do 15.12.</a:t>
            </a:r>
          </a:p>
          <a:p>
            <a:r>
              <a:rPr lang="cs-CZ" dirty="0" smtClean="0"/>
              <a:t>Vyúčtování CP, květin do 15.12.</a:t>
            </a:r>
          </a:p>
          <a:p>
            <a:r>
              <a:rPr lang="cs-CZ" dirty="0" smtClean="0"/>
              <a:t>Doplnit data na portál do 16.12.</a:t>
            </a:r>
            <a:endParaRPr lang="cs-CZ" dirty="0"/>
          </a:p>
          <a:p>
            <a:r>
              <a:rPr lang="cs-CZ" dirty="0" smtClean="0"/>
              <a:t>Odevzdat převzatý materiál a dokumentaci do 20.12. – D. Nosková</a:t>
            </a:r>
          </a:p>
          <a:p>
            <a:r>
              <a:rPr lang="cs-CZ" dirty="0" smtClean="0"/>
              <a:t>Neodkladné záležitosti – řešit s vedoucím projektu do 31.12.2013</a:t>
            </a:r>
          </a:p>
          <a:p>
            <a:r>
              <a:rPr lang="cs-CZ" dirty="0" smtClean="0"/>
              <a:t>Sbírka </a:t>
            </a:r>
            <a:r>
              <a:rPr lang="cs-CZ" dirty="0" err="1" smtClean="0"/>
              <a:t>World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Tanks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24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Projekt „Péče ČsOL o válečné veterány v ČR v roce 2013“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pPr marL="742950" marR="0" lvl="0" indent="-7429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cs-CZ" sz="4400" dirty="0" smtClean="0">
                <a:effectLst/>
              </a:rPr>
              <a:t>Zřízení projektu</a:t>
            </a:r>
          </a:p>
          <a:p>
            <a:pPr marL="742950" marR="0" lvl="0" indent="-7429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cs-CZ" sz="4400" dirty="0" smtClean="0"/>
          </a:p>
          <a:p>
            <a:pPr marL="742950" marR="0" lvl="0" indent="-7429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cs-CZ" sz="4400" dirty="0" smtClean="0">
                <a:effectLst/>
              </a:rPr>
              <a:t>Cíl projektu</a:t>
            </a:r>
          </a:p>
          <a:p>
            <a:pPr marL="742950" marR="0" lvl="0" indent="-7429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cs-CZ" sz="4400" dirty="0" smtClean="0">
              <a:effectLst/>
            </a:endParaRPr>
          </a:p>
          <a:p>
            <a:pPr marL="742950" marR="0" lvl="0" indent="-7429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cs-CZ" sz="4400" dirty="0" smtClean="0">
                <a:effectLst/>
              </a:rPr>
              <a:t>Cílová skupina projektu</a:t>
            </a:r>
          </a:p>
        </p:txBody>
      </p:sp>
    </p:spTree>
    <p:extLst>
      <p:ext uri="{BB962C8B-B14F-4D97-AF65-F5344CB8AC3E}">
        <p14:creationId xmlns:p14="http://schemas.microsoft.com/office/powerpoint/2010/main" val="127973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BEZPLATNÁ INFORMAČNÍ LINKA</a:t>
            </a:r>
          </a:p>
        </p:txBody>
      </p:sp>
      <p:sp>
        <p:nvSpPr>
          <p:cNvPr id="13315" name="TextovéPole 2"/>
          <p:cNvSpPr txBox="1">
            <a:spLocks noChangeArrowheads="1"/>
          </p:cNvSpPr>
          <p:nvPr/>
        </p:nvSpPr>
        <p:spPr bwMode="auto">
          <a:xfrm>
            <a:off x="1000100" y="2000240"/>
            <a:ext cx="714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7200" b="1" dirty="0">
                <a:latin typeface="Cambria" pitchFamily="18" charset="0"/>
              </a:rPr>
              <a:t>800 111 603</a:t>
            </a:r>
          </a:p>
        </p:txBody>
      </p:sp>
      <p:sp>
        <p:nvSpPr>
          <p:cNvPr id="5" name="TextovéPole 3"/>
          <p:cNvSpPr txBox="1">
            <a:spLocks noChangeArrowheads="1"/>
          </p:cNvSpPr>
          <p:nvPr/>
        </p:nvSpPr>
        <p:spPr bwMode="auto">
          <a:xfrm>
            <a:off x="0" y="3929065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4400" b="1" dirty="0" smtClean="0">
                <a:latin typeface="Cambria" pitchFamily="18" charset="0"/>
              </a:rPr>
              <a:t>projektpovv@csol.cz</a:t>
            </a:r>
            <a:endParaRPr lang="cs-CZ" sz="4400" b="1" dirty="0">
              <a:latin typeface="Cambria" pitchFamily="18" charset="0"/>
            </a:endParaRPr>
          </a:p>
        </p:txBody>
      </p:sp>
      <p:sp>
        <p:nvSpPr>
          <p:cNvPr id="6" name="TextovéPole 3"/>
          <p:cNvSpPr txBox="1">
            <a:spLocks noChangeArrowheads="1"/>
          </p:cNvSpPr>
          <p:nvPr/>
        </p:nvSpPr>
        <p:spPr bwMode="auto">
          <a:xfrm>
            <a:off x="863600" y="4975001"/>
            <a:ext cx="741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4800" b="1" dirty="0" smtClean="0">
                <a:latin typeface="Cambria" pitchFamily="18" charset="0"/>
              </a:rPr>
              <a:t>www.csol.cz</a:t>
            </a:r>
            <a:endParaRPr lang="cs-CZ" sz="48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32" descr="Obrázek Legion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2205038"/>
            <a:ext cx="194945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823449" y="1071546"/>
            <a:ext cx="74633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KONEC  PREZENTACE</a:t>
            </a:r>
          </a:p>
        </p:txBody>
      </p:sp>
      <p:sp>
        <p:nvSpPr>
          <p:cNvPr id="5" name="Obdélník 4"/>
          <p:cNvSpPr/>
          <p:nvPr/>
        </p:nvSpPr>
        <p:spPr>
          <a:xfrm>
            <a:off x="285720" y="5661248"/>
            <a:ext cx="85725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n-lt"/>
                <a:cs typeface="+mn-cs"/>
              </a:rPr>
              <a:t>KRÁSNÉ PROŽITÍ VÁNOČNÍCH SVÁTKŮ</a:t>
            </a:r>
            <a:endParaRPr lang="cs-CZ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+mn-lt"/>
              <a:cs typeface="+mn-cs"/>
            </a:endParaRPr>
          </a:p>
        </p:txBody>
      </p:sp>
      <p:pic>
        <p:nvPicPr>
          <p:cNvPr id="24579" name="Picture 3" descr="C:\Users\MATRIX\Pictures\Christmas-Tree-Wallpaper-christmas-8142630-1024-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484" y="1050975"/>
            <a:ext cx="6147031" cy="461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539750" y="500063"/>
            <a:ext cx="8064500" cy="746125"/>
          </a:xfrm>
        </p:spPr>
        <p:txBody>
          <a:bodyPr/>
          <a:lstStyle/>
          <a:p>
            <a:pPr eaLnBrk="1" hangingPunct="1"/>
            <a:r>
              <a:rPr lang="cs-CZ" sz="2400" b="1" dirty="0" smtClean="0"/>
              <a:t>Projekt „Péče ČsOL o válečné veterány v ČR v roce 2013“</a:t>
            </a:r>
          </a:p>
        </p:txBody>
      </p:sp>
      <p:sp>
        <p:nvSpPr>
          <p:cNvPr id="5123" name="TextovéPole 2"/>
          <p:cNvSpPr txBox="1">
            <a:spLocks noChangeArrowheads="1"/>
          </p:cNvSpPr>
          <p:nvPr/>
        </p:nvSpPr>
        <p:spPr bwMode="auto">
          <a:xfrm>
            <a:off x="684213" y="2636838"/>
            <a:ext cx="78486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s-CZ" b="1" u="sng" dirty="0">
                <a:latin typeface="Cambria" pitchFamily="18" charset="0"/>
              </a:rPr>
              <a:t>Cíl projektu: </a:t>
            </a:r>
            <a:r>
              <a:rPr lang="cs-CZ" dirty="0">
                <a:latin typeface="Cambria" pitchFamily="18" charset="0"/>
              </a:rPr>
              <a:t>Napomáhat válečným veteránům při plnohodnotném zapojení do života společnosti a bránění jejich sociálnímu vyloučení. Projekt je především zaměřen na </a:t>
            </a:r>
            <a:r>
              <a:rPr lang="cs-CZ" b="1" dirty="0">
                <a:latin typeface="Cambria" pitchFamily="18" charset="0"/>
              </a:rPr>
              <a:t>poskytování individuální péče a podpory členům cílové skupiny</a:t>
            </a:r>
            <a:r>
              <a:rPr lang="cs-CZ" dirty="0">
                <a:latin typeface="Cambria" pitchFamily="18" charset="0"/>
              </a:rPr>
              <a:t>, omezení rizik a důvodů, které mohou veterány ve vysokém věku přivést do kategorie osob sociálně vyloučených, nebo sociálním vyloučením ohrožených a to s přihlédnutím k jejich fyzickým a psychickým  možnostem.</a:t>
            </a:r>
          </a:p>
        </p:txBody>
      </p:sp>
      <p:sp>
        <p:nvSpPr>
          <p:cNvPr id="5124" name="TextovéPole 3"/>
          <p:cNvSpPr txBox="1">
            <a:spLocks noChangeArrowheads="1"/>
          </p:cNvSpPr>
          <p:nvPr/>
        </p:nvSpPr>
        <p:spPr bwMode="auto">
          <a:xfrm>
            <a:off x="684213" y="1268760"/>
            <a:ext cx="77041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s-CZ" b="1" u="sng" dirty="0">
                <a:latin typeface="Cambria" pitchFamily="18" charset="0"/>
              </a:rPr>
              <a:t>Zřízení  projektu:</a:t>
            </a:r>
            <a:r>
              <a:rPr lang="cs-CZ" b="1" dirty="0">
                <a:latin typeface="Cambria" pitchFamily="18" charset="0"/>
              </a:rPr>
              <a:t> </a:t>
            </a:r>
            <a:r>
              <a:rPr lang="cs-CZ" dirty="0">
                <a:latin typeface="Cambria" pitchFamily="18" charset="0"/>
              </a:rPr>
              <a:t>Na základě podané žádosti o dotaci vydalo MO ČR ROZHODNUTÍ č </a:t>
            </a:r>
            <a:r>
              <a:rPr lang="cs-CZ" dirty="0" smtClean="0">
                <a:latin typeface="Cambria" pitchFamily="18" charset="0"/>
              </a:rPr>
              <a:t>78/2013-N </a:t>
            </a:r>
            <a:r>
              <a:rPr lang="cs-CZ" dirty="0">
                <a:latin typeface="Cambria" pitchFamily="18" charset="0"/>
              </a:rPr>
              <a:t>o </a:t>
            </a:r>
            <a:r>
              <a:rPr lang="cs-CZ" dirty="0" smtClean="0">
                <a:latin typeface="Cambria" pitchFamily="18" charset="0"/>
              </a:rPr>
              <a:t>poskytnutí neinvestiční dotace ze státního rozpočtu ČR na rok 2013 </a:t>
            </a:r>
            <a:r>
              <a:rPr lang="cs-CZ" b="1" dirty="0">
                <a:latin typeface="Cambria" pitchFamily="18" charset="0"/>
              </a:rPr>
              <a:t>ze dne </a:t>
            </a:r>
            <a:r>
              <a:rPr lang="cs-CZ" b="1" dirty="0" smtClean="0">
                <a:latin typeface="Cambria" pitchFamily="18" charset="0"/>
              </a:rPr>
              <a:t>28.2.2013 </a:t>
            </a:r>
            <a:r>
              <a:rPr lang="cs-CZ" dirty="0" smtClean="0">
                <a:latin typeface="Cambria" pitchFamily="18" charset="0"/>
              </a:rPr>
              <a:t>– na podporu </a:t>
            </a:r>
            <a:r>
              <a:rPr lang="cs-CZ" dirty="0">
                <a:latin typeface="Cambria" pitchFamily="18" charset="0"/>
              </a:rPr>
              <a:t>projektu ČsOL </a:t>
            </a:r>
            <a:endParaRPr lang="cs-CZ" dirty="0" smtClean="0">
              <a:latin typeface="Cambria" pitchFamily="18" charset="0"/>
            </a:endParaRPr>
          </a:p>
          <a:p>
            <a:pPr algn="just"/>
            <a:r>
              <a:rPr lang="cs-CZ" dirty="0" smtClean="0">
                <a:latin typeface="Cambria" pitchFamily="18" charset="0"/>
              </a:rPr>
              <a:t>s </a:t>
            </a:r>
            <a:r>
              <a:rPr lang="cs-CZ" dirty="0">
                <a:latin typeface="Cambria" pitchFamily="18" charset="0"/>
              </a:rPr>
              <a:t>názvem </a:t>
            </a:r>
            <a:r>
              <a:rPr lang="cs-CZ" b="1" dirty="0">
                <a:latin typeface="Cambria" pitchFamily="18" charset="0"/>
              </a:rPr>
              <a:t>“Péče ČsOL o VV v ČR v roce </a:t>
            </a:r>
            <a:r>
              <a:rPr lang="cs-CZ" b="1" dirty="0" smtClean="0">
                <a:latin typeface="Cambria" pitchFamily="18" charset="0"/>
              </a:rPr>
              <a:t>2013“ </a:t>
            </a:r>
            <a:endParaRPr lang="cs-CZ" b="1" dirty="0">
              <a:latin typeface="Cambria" pitchFamily="18" charset="0"/>
            </a:endParaRPr>
          </a:p>
        </p:txBody>
      </p:sp>
      <p:sp>
        <p:nvSpPr>
          <p:cNvPr id="5125" name="TextovéPole 5"/>
          <p:cNvSpPr txBox="1">
            <a:spLocks noChangeArrowheads="1"/>
          </p:cNvSpPr>
          <p:nvPr/>
        </p:nvSpPr>
        <p:spPr bwMode="auto">
          <a:xfrm>
            <a:off x="684213" y="4797425"/>
            <a:ext cx="78486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s-CZ" b="1" u="sng" dirty="0">
                <a:latin typeface="Cambria" pitchFamily="18" charset="0"/>
              </a:rPr>
              <a:t>Cílová skupina:</a:t>
            </a:r>
            <a:r>
              <a:rPr lang="cs-CZ" b="1" dirty="0">
                <a:latin typeface="Cambria" pitchFamily="18" charset="0"/>
              </a:rPr>
              <a:t> </a:t>
            </a:r>
            <a:r>
              <a:rPr lang="cs-CZ" dirty="0">
                <a:latin typeface="Cambria" pitchFamily="18" charset="0"/>
              </a:rPr>
              <a:t>K </a:t>
            </a:r>
            <a:r>
              <a:rPr lang="cs-CZ" dirty="0" smtClean="0">
                <a:latin typeface="Cambria" pitchFamily="18" charset="0"/>
              </a:rPr>
              <a:t>1. 1. 2013 </a:t>
            </a:r>
            <a:r>
              <a:rPr lang="cs-CZ" b="1" dirty="0" smtClean="0">
                <a:solidFill>
                  <a:srgbClr val="FF0000"/>
                </a:solidFill>
                <a:latin typeface="Cambria" pitchFamily="18" charset="0"/>
              </a:rPr>
              <a:t>1391</a:t>
            </a:r>
            <a:r>
              <a:rPr lang="cs-CZ" b="1" dirty="0" smtClean="0">
                <a:latin typeface="Cambria" pitchFamily="18" charset="0"/>
              </a:rPr>
              <a:t> </a:t>
            </a:r>
            <a:r>
              <a:rPr lang="cs-CZ" b="1" dirty="0">
                <a:latin typeface="Cambria" pitchFamily="18" charset="0"/>
              </a:rPr>
              <a:t>válečných veteránů</a:t>
            </a:r>
            <a:r>
              <a:rPr lang="cs-CZ" dirty="0">
                <a:latin typeface="Cambria" pitchFamily="18" charset="0"/>
              </a:rPr>
              <a:t>, nositelů osvědčení dle    </a:t>
            </a:r>
            <a:r>
              <a:rPr lang="cs-CZ" b="1" dirty="0">
                <a:latin typeface="Cambria" pitchFamily="18" charset="0"/>
              </a:rPr>
              <a:t>§ 1 odst. 1 písm. a)–f) zákona č. 255/1946 Sb</a:t>
            </a:r>
            <a:r>
              <a:rPr lang="cs-CZ" dirty="0">
                <a:latin typeface="Cambria" pitchFamily="18" charset="0"/>
              </a:rPr>
              <a:t>. o příslušnících </a:t>
            </a:r>
            <a:r>
              <a:rPr lang="cs-CZ" dirty="0" err="1">
                <a:latin typeface="Cambria" pitchFamily="18" charset="0"/>
              </a:rPr>
              <a:t>Ćs</a:t>
            </a:r>
            <a:r>
              <a:rPr lang="cs-CZ" dirty="0">
                <a:latin typeface="Cambria" pitchFamily="18" charset="0"/>
              </a:rPr>
              <a:t>. Armády v zahraničí,  a o některých jiných účastnících národního boje za osvobození, kteří rovněž splňují podmínky pro vydání osvědčení dle zákona č. 170/2002 Sb., o válečných veteránech.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Monitorovací indikátory projektu POVV 2013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4294967295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pPr marL="742950" marR="0" lvl="0" indent="-7429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cs-CZ" sz="4400" dirty="0" smtClean="0">
                <a:effectLst/>
              </a:rPr>
              <a:t>Počet VV</a:t>
            </a:r>
          </a:p>
          <a:p>
            <a:pPr marL="742950" marR="0" lvl="0" indent="-7429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cs-CZ" sz="4400" dirty="0" smtClean="0">
                <a:effectLst/>
              </a:rPr>
              <a:t>Průměrný věk VV</a:t>
            </a:r>
          </a:p>
          <a:p>
            <a:pPr marL="742950" marR="0" lvl="0" indent="-7429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cs-CZ" sz="4400" dirty="0" smtClean="0">
                <a:effectLst/>
              </a:rPr>
              <a:t>Počet zemřelých</a:t>
            </a:r>
          </a:p>
          <a:p>
            <a:pPr marL="742950" marR="0" lvl="0" indent="-7429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cs-CZ" sz="4400" dirty="0" smtClean="0"/>
              <a:t>Zdravotní stav VV</a:t>
            </a:r>
            <a:endParaRPr lang="cs-CZ" sz="4400" dirty="0" smtClean="0">
              <a:effectLst/>
            </a:endParaRPr>
          </a:p>
          <a:p>
            <a:pPr marL="742950" marR="0" lvl="0" indent="-7429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cs-CZ" sz="4400" dirty="0" smtClean="0">
                <a:effectLst/>
              </a:rPr>
              <a:t>Počet návštěv </a:t>
            </a:r>
          </a:p>
        </p:txBody>
      </p:sp>
    </p:spTree>
    <p:extLst>
      <p:ext uri="{BB962C8B-B14F-4D97-AF65-F5344CB8AC3E}">
        <p14:creationId xmlns:p14="http://schemas.microsoft.com/office/powerpoint/2010/main" val="207379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Rozložení počtu VV při zahájení projektu v roce 2013</a:t>
            </a:r>
            <a:endParaRPr lang="cs-CZ" dirty="0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7276003"/>
              </p:ext>
            </p:extLst>
          </p:nvPr>
        </p:nvGraphicFramePr>
        <p:xfrm>
          <a:off x="467544" y="2057400"/>
          <a:ext cx="8352928" cy="4467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84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Celkový počet VV v ČR</a:t>
            </a:r>
            <a:endParaRPr lang="cs-CZ" dirty="0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4851464"/>
              </p:ext>
            </p:extLst>
          </p:nvPr>
        </p:nvGraphicFramePr>
        <p:xfrm>
          <a:off x="755576" y="1776412"/>
          <a:ext cx="7704856" cy="4604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481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Počet VV v krajích ČR</a:t>
            </a:r>
            <a:endParaRPr lang="cs-CZ" dirty="0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4595572"/>
              </p:ext>
            </p:extLst>
          </p:nvPr>
        </p:nvGraphicFramePr>
        <p:xfrm>
          <a:off x="539552" y="1628800"/>
          <a:ext cx="835292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130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ČsOL-š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66360E57F04DF4CA642961D8FDF8D61" ma:contentTypeVersion="" ma:contentTypeDescription="Vytvoří nový dokument" ma:contentTypeScope="" ma:versionID="5bec6755e0de5fed9e28db881134acd5">
  <xsd:schema xmlns:xsd="http://www.w3.org/2001/XMLSchema" xmlns:xs="http://www.w3.org/2001/XMLSchema" xmlns:p="http://schemas.microsoft.com/office/2006/metadata/properties" xmlns:ns2="600f9ba5-14eb-4f0c-be15-a8bb79b0e68e" targetNamespace="http://schemas.microsoft.com/office/2006/metadata/properties" ma:root="true" ma:fieldsID="122b9541f3b84e270c8c182f24ff2d9c" ns2:_="">
    <xsd:import namespace="600f9ba5-14eb-4f0c-be15-a8bb79b0e68e"/>
    <xsd:element name="properties">
      <xsd:complexType>
        <xsd:sequence>
          <xsd:element name="documentManagement">
            <xsd:complexType>
              <xsd:all>
                <xsd:element ref="ns2:Kraj_x0020_Č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0f9ba5-14eb-4f0c-be15-a8bb79b0e68e" elementFormDefault="qualified">
    <xsd:import namespace="http://schemas.microsoft.com/office/2006/documentManagement/types"/>
    <xsd:import namespace="http://schemas.microsoft.com/office/infopath/2007/PartnerControls"/>
    <xsd:element name="Kraj_x0020_ČR" ma:index="8" nillable="true" ma:displayName="Kraj ČR" ma:format="Dropdown" ma:internalName="Kraj_x0020__x010c_R">
      <xsd:simpleType>
        <xsd:restriction base="dms:Choice">
          <xsd:enumeration value="Praha"/>
          <xsd:enumeration value="Středočeský kraj"/>
          <xsd:enumeration value="Jihočeský kraj"/>
          <xsd:enumeration value="Plzeňský kraj"/>
          <xsd:enumeration value="Karlovarský kraj"/>
          <xsd:enumeration value="Ústecký kraj"/>
          <xsd:enumeration value="Liberecký kraj"/>
          <xsd:enumeration value="Královehradecký kraj"/>
          <xsd:enumeration value="Pardubický kraj"/>
          <xsd:enumeration value="Kraj Vysočina"/>
          <xsd:enumeration value="Jihomoravský kraj"/>
          <xsd:enumeration value="Olomoucký kraj"/>
          <xsd:enumeration value="Moravskoslezský kraj"/>
          <xsd:enumeration value="Zlínský kraj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raj_x0020_ČR xmlns="600f9ba5-14eb-4f0c-be15-a8bb79b0e68e" xsi:nil="true"/>
  </documentManagement>
</p:properties>
</file>

<file path=customXml/itemProps1.xml><?xml version="1.0" encoding="utf-8"?>
<ds:datastoreItem xmlns:ds="http://schemas.openxmlformats.org/officeDocument/2006/customXml" ds:itemID="{034BE3C4-1339-4304-AE67-F897B6B791B2}"/>
</file>

<file path=customXml/itemProps2.xml><?xml version="1.0" encoding="utf-8"?>
<ds:datastoreItem xmlns:ds="http://schemas.openxmlformats.org/officeDocument/2006/customXml" ds:itemID="{F698F966-4C2F-4B37-9BA7-C17DBA4CE4ED}"/>
</file>

<file path=customXml/itemProps3.xml><?xml version="1.0" encoding="utf-8"?>
<ds:datastoreItem xmlns:ds="http://schemas.openxmlformats.org/officeDocument/2006/customXml" ds:itemID="{52950FCD-5C70-4107-A396-5B1D5A620BD8}"/>
</file>

<file path=docProps/app.xml><?xml version="1.0" encoding="utf-8"?>
<Properties xmlns="http://schemas.openxmlformats.org/officeDocument/2006/extended-properties" xmlns:vt="http://schemas.openxmlformats.org/officeDocument/2006/docPropsVTypes">
  <Template>ČsOL-šablona</Template>
  <TotalTime>5636</TotalTime>
  <Words>1475</Words>
  <Application>Microsoft Office PowerPoint</Application>
  <PresentationFormat>Předvádění na obrazovce (4:3)</PresentationFormat>
  <Paragraphs>681</Paragraphs>
  <Slides>41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41</vt:i4>
      </vt:variant>
    </vt:vector>
  </HeadingPairs>
  <TitlesOfParts>
    <vt:vector size="44" baseType="lpstr">
      <vt:lpstr>ČsOL-šablona</vt:lpstr>
      <vt:lpstr>List</vt:lpstr>
      <vt:lpstr>Acrobat Document</vt:lpstr>
      <vt:lpstr>Prezentace aplikace PowerPoint</vt:lpstr>
      <vt:lpstr>Program dne</vt:lpstr>
      <vt:lpstr>Vyhodnocení projektu</vt:lpstr>
      <vt:lpstr>Projekt „Péče ČsOL o válečné veterány v ČR v roce 2013“</vt:lpstr>
      <vt:lpstr>Projekt „Péče ČsOL o válečné veterány v ČR v roce 2013“</vt:lpstr>
      <vt:lpstr>Monitorovací indikátory projektu POVV 2013</vt:lpstr>
      <vt:lpstr>Rozložení počtu VV při zahájení projektu v roce 2013</vt:lpstr>
      <vt:lpstr>Celkový počet VV v ČR</vt:lpstr>
      <vt:lpstr>Počet VV v krajích ČR</vt:lpstr>
      <vt:lpstr>Rozmístění VV v krajích ČR</vt:lpstr>
      <vt:lpstr>Věk VV k 1. 12. 2013</vt:lpstr>
      <vt:lpstr>Průměrný věk VV v krajích ČR</vt:lpstr>
      <vt:lpstr>Věk VV k 2011-2013</vt:lpstr>
      <vt:lpstr>Věk VV k 1. 12. 2013</vt:lpstr>
      <vt:lpstr>Zdravotní stav VV</vt:lpstr>
      <vt:lpstr>Zdravotní stav VV</vt:lpstr>
      <vt:lpstr>Počet zemřelých VV ČR měsíčně</vt:lpstr>
      <vt:lpstr>Počet zemřelých VV v krajích ČR</vt:lpstr>
      <vt:lpstr>Monitorovací indikátory projektu POVV 2013</vt:lpstr>
      <vt:lpstr>Monitorovací indikátory projektu POVV 2013</vt:lpstr>
      <vt:lpstr>Monitorovací indikátory projektu POVV 2013</vt:lpstr>
      <vt:lpstr>Naplnění harmonogramu</vt:lpstr>
      <vt:lpstr>Klíčové aktivity</vt:lpstr>
      <vt:lpstr>Klíčová aktivita 01 - Sestavení a práce řídícího týmu</vt:lpstr>
      <vt:lpstr>Prezentace aplikace PowerPoint</vt:lpstr>
      <vt:lpstr>Organizační struktura řízení projektu</vt:lpstr>
      <vt:lpstr>Klíčová aktivita 02 - Sestavení a práce realizačního týmu</vt:lpstr>
      <vt:lpstr>Krajští koordinátoři</vt:lpstr>
      <vt:lpstr>Klíčová aktivita 03 - Vedení databáze veteránů</vt:lpstr>
      <vt:lpstr>Klíčová aktivita 04 - Linka pomoci</vt:lpstr>
      <vt:lpstr>Klíčová aktivita 05 - Metodická shromáždění terénních pracovníků</vt:lpstr>
      <vt:lpstr>Klíčová aktivita 06 - Zapojení veteránů</vt:lpstr>
      <vt:lpstr>Klíčová aktivita 07 - Setkání veteránů s veřejností</vt:lpstr>
      <vt:lpstr>Klíčová aktivita 08 - Aktivita jednot ČsOL v péči o veterány</vt:lpstr>
      <vt:lpstr>Klíčová aktivita 09 - Financování a vyúčtování</vt:lpstr>
      <vt:lpstr>Zpravodaj  projektu ČsOL Péče o válečné veterány</vt:lpstr>
      <vt:lpstr>Rozpočet a jeho plnění</vt:lpstr>
      <vt:lpstr> Rozpočet a jeho plnění  </vt:lpstr>
      <vt:lpstr>Úkoly k ukončení projektu 2013</vt:lpstr>
      <vt:lpstr>BEZPLATNÁ INFORMAČNÍ LINKA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CsOL</dc:creator>
  <cp:lastModifiedBy>Tajemník</cp:lastModifiedBy>
  <cp:revision>440</cp:revision>
  <cp:lastPrinted>2013-12-03T12:38:52Z</cp:lastPrinted>
  <dcterms:created xsi:type="dcterms:W3CDTF">2010-10-13T11:38:31Z</dcterms:created>
  <dcterms:modified xsi:type="dcterms:W3CDTF">2013-12-04T17:36:52Z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0x010100C66360E57F04DF4CA642961D8FDF8D61</vt:lpwstr>
  </property>
</Properties>
</file>