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4"/>
  </p:sldMasterIdLst>
  <p:notesMasterIdLst>
    <p:notesMasterId r:id="rId67"/>
  </p:notesMasterIdLst>
  <p:sldIdLst>
    <p:sldId id="256" r:id="rId5"/>
    <p:sldId id="370" r:id="rId6"/>
    <p:sldId id="294" r:id="rId7"/>
    <p:sldId id="302" r:id="rId8"/>
    <p:sldId id="300" r:id="rId9"/>
    <p:sldId id="338" r:id="rId10"/>
    <p:sldId id="375" r:id="rId11"/>
    <p:sldId id="339" r:id="rId12"/>
    <p:sldId id="380" r:id="rId13"/>
    <p:sldId id="340" r:id="rId14"/>
    <p:sldId id="303" r:id="rId15"/>
    <p:sldId id="321" r:id="rId16"/>
    <p:sldId id="312" r:id="rId17"/>
    <p:sldId id="353" r:id="rId18"/>
    <p:sldId id="311" r:id="rId19"/>
    <p:sldId id="323" r:id="rId20"/>
    <p:sldId id="330" r:id="rId21"/>
    <p:sldId id="322" r:id="rId22"/>
    <p:sldId id="331" r:id="rId23"/>
    <p:sldId id="317" r:id="rId24"/>
    <p:sldId id="378" r:id="rId25"/>
    <p:sldId id="333" r:id="rId26"/>
    <p:sldId id="334" r:id="rId27"/>
    <p:sldId id="318" r:id="rId28"/>
    <p:sldId id="371" r:id="rId29"/>
    <p:sldId id="341" r:id="rId30"/>
    <p:sldId id="342" r:id="rId31"/>
    <p:sldId id="343" r:id="rId32"/>
    <p:sldId id="345" r:id="rId33"/>
    <p:sldId id="346" r:id="rId34"/>
    <p:sldId id="347" r:id="rId35"/>
    <p:sldId id="369" r:id="rId36"/>
    <p:sldId id="348" r:id="rId37"/>
    <p:sldId id="349" r:id="rId38"/>
    <p:sldId id="373" r:id="rId39"/>
    <p:sldId id="350" r:id="rId40"/>
    <p:sldId id="351" r:id="rId41"/>
    <p:sldId id="352" r:id="rId42"/>
    <p:sldId id="372" r:id="rId43"/>
    <p:sldId id="356" r:id="rId44"/>
    <p:sldId id="306" r:id="rId45"/>
    <p:sldId id="307" r:id="rId46"/>
    <p:sldId id="275" r:id="rId47"/>
    <p:sldId id="359" r:id="rId48"/>
    <p:sldId id="376" r:id="rId49"/>
    <p:sldId id="377" r:id="rId50"/>
    <p:sldId id="266" r:id="rId51"/>
    <p:sldId id="260" r:id="rId52"/>
    <p:sldId id="282" r:id="rId53"/>
    <p:sldId id="362" r:id="rId54"/>
    <p:sldId id="278" r:id="rId55"/>
    <p:sldId id="283" r:id="rId56"/>
    <p:sldId id="284" r:id="rId57"/>
    <p:sldId id="364" r:id="rId58"/>
    <p:sldId id="285" r:id="rId59"/>
    <p:sldId id="286" r:id="rId60"/>
    <p:sldId id="365" r:id="rId61"/>
    <p:sldId id="287" r:id="rId62"/>
    <p:sldId id="288" r:id="rId63"/>
    <p:sldId id="289" r:id="rId64"/>
    <p:sldId id="337" r:id="rId65"/>
    <p:sldId id="269" r:id="rId66"/>
  </p:sldIdLst>
  <p:sldSz cx="9144000" cy="6858000" type="screen4x3"/>
  <p:notesSz cx="7104063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3" autoAdjust="0"/>
    <p:restoredTop sz="86316" autoAdjust="0"/>
  </p:normalViewPr>
  <p:slideViewPr>
    <p:cSldViewPr>
      <p:cViewPr varScale="1">
        <p:scale>
          <a:sx n="62" d="100"/>
          <a:sy n="62" d="100"/>
        </p:scale>
        <p:origin x="-96" y="-10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1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://portalserver.obeclegionarska.cz/projekty/POVV14/Interni_dokumenty/Rozpo&#269;et-Banka-Pokladna/Rozpo&#269;et14%20-%20sledov&#225;n&#23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List1!$A$23:$A$26</c:f>
              <c:strCache>
                <c:ptCount val="4"/>
                <c:pt idx="0">
                  <c:v>Osobní náklady</c:v>
                </c:pt>
                <c:pt idx="1">
                  <c:v>Nemateriální náklady</c:v>
                </c:pt>
                <c:pt idx="2">
                  <c:v>Materiální náklady</c:v>
                </c:pt>
                <c:pt idx="3">
                  <c:v>Celkem projekt</c:v>
                </c:pt>
              </c:strCache>
            </c:strRef>
          </c:cat>
          <c:val>
            <c:numRef>
              <c:f>List1!$B$23:$B$25</c:f>
              <c:numCache>
                <c:formatCode>#,##0</c:formatCode>
                <c:ptCount val="3"/>
                <c:pt idx="0">
                  <c:v>3674840</c:v>
                </c:pt>
                <c:pt idx="1">
                  <c:v>3241920</c:v>
                </c:pt>
                <c:pt idx="2">
                  <c:v>324400</c:v>
                </c:pt>
              </c:numCache>
            </c:numRef>
          </c:val>
        </c:ser>
        <c:ser>
          <c:idx val="1"/>
          <c:order val="1"/>
          <c:dLbls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List1!$A$23:$A$26</c:f>
              <c:strCache>
                <c:ptCount val="4"/>
                <c:pt idx="0">
                  <c:v>Osobní náklady</c:v>
                </c:pt>
                <c:pt idx="1">
                  <c:v>Nemateriální náklady</c:v>
                </c:pt>
                <c:pt idx="2">
                  <c:v>Materiální náklady</c:v>
                </c:pt>
                <c:pt idx="3">
                  <c:v>Celkem projekt</c:v>
                </c:pt>
              </c:strCache>
            </c:strRef>
          </c:cat>
          <c:val>
            <c:numRef>
              <c:f>List1!$C$23:$C$25</c:f>
              <c:numCache>
                <c:formatCode>0%</c:formatCode>
                <c:ptCount val="3"/>
                <c:pt idx="0">
                  <c:v>0.50749327455821991</c:v>
                </c:pt>
                <c:pt idx="1">
                  <c:v>0.44770727342028083</c:v>
                </c:pt>
                <c:pt idx="2">
                  <c:v>4.4799452021499382E-2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152777777777762"/>
          <c:y val="0.17997958588509794"/>
          <c:w val="0.26887159533073962"/>
          <c:h val="0.25115157480314959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36231B-C1C0-4BED-8A9C-82281F908A6D}" type="datetimeFigureOut">
              <a:rPr lang="cs-CZ"/>
              <a:pPr>
                <a:defRPr/>
              </a:pPr>
              <a:t>15.1.2015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861443"/>
            <a:ext cx="5683250" cy="4605576"/>
          </a:xfrm>
          <a:prstGeom prst="rect">
            <a:avLst/>
          </a:prstGeom>
        </p:spPr>
        <p:txBody>
          <a:bodyPr vert="horz" lIns="94796" tIns="47398" rIns="94796" bIns="47398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2CF21C-D2EB-441B-A42D-EEAA84246F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2104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CF21C-D2EB-441B-A42D-EEAA84246F4C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25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CF21C-D2EB-441B-A42D-EEAA84246F4C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4210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CF21C-D2EB-441B-A42D-EEAA84246F4C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999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CF21C-D2EB-441B-A42D-EEAA84246F4C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96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87517-05EB-41CA-865B-1C7E73AE3BFB}" type="datetimeFigureOut">
              <a:rPr lang="cs-CZ"/>
              <a:pPr>
                <a:defRPr/>
              </a:pPr>
              <a:t>15.1.2015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C9072-BBAD-43A8-ADCE-E3C5042734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CEF67-FBC6-42F9-9C19-CEC9DE86CDD6}" type="datetimeFigureOut">
              <a:rPr lang="cs-CZ"/>
              <a:pPr>
                <a:defRPr/>
              </a:pPr>
              <a:t>15.1.2015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86DB5-0417-4354-B09A-B7756640FA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076AD-AC68-411D-968D-009F50321411}" type="datetimeFigureOut">
              <a:rPr lang="cs-CZ"/>
              <a:pPr>
                <a:defRPr/>
              </a:pPr>
              <a:t>15.1.2015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EB383-A64B-4BAA-9C48-0FAAB30DF2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D79B8-46E4-434C-B320-839C2DAA57CE}" type="datetimeFigureOut">
              <a:rPr lang="cs-CZ"/>
              <a:pPr>
                <a:defRPr/>
              </a:pPr>
              <a:t>15.1.2015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8BF6-A3ED-435E-9C2C-658F2A330B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5ACA2-7CCE-437D-B2AD-4A7F9DEE734D}" type="datetimeFigureOut">
              <a:rPr lang="cs-CZ"/>
              <a:pPr>
                <a:defRPr/>
              </a:pPr>
              <a:t>15.1.2015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88DE-812D-4744-A61E-084A51426B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6F21E-44BC-4A1B-A4F6-2A2AA1DAC78E}" type="datetimeFigureOut">
              <a:rPr lang="cs-CZ"/>
              <a:pPr>
                <a:defRPr/>
              </a:pPr>
              <a:t>15.1.2015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0FEB8-FAC7-48D7-BA1A-BA440A9C3C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DC61E-6091-4A16-8261-E0A2C749076F}" type="datetimeFigureOut">
              <a:rPr lang="cs-CZ"/>
              <a:pPr>
                <a:defRPr/>
              </a:pPr>
              <a:t>15.1.2015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AF104-30F0-46C4-9538-C06812B9A3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FD03D-18D0-4C08-AEAB-6F7CAABCF599}" type="datetimeFigureOut">
              <a:rPr lang="cs-CZ"/>
              <a:pPr>
                <a:defRPr/>
              </a:pPr>
              <a:t>15.1.2015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8C40D-121F-4914-94A5-97D6D7DF31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11512-1146-4867-8413-CAB8C530B295}" type="datetimeFigureOut">
              <a:rPr lang="cs-CZ"/>
              <a:pPr>
                <a:defRPr/>
              </a:pPr>
              <a:t>15.1.2015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4D5C-B13A-4E24-AECD-7F4EC5AA3F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F50ED-B906-44E8-95C4-1AF59C3A18E2}" type="datetimeFigureOut">
              <a:rPr lang="cs-CZ"/>
              <a:pPr>
                <a:defRPr/>
              </a:pPr>
              <a:t>15.1.2015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06E80-5261-4BF2-B1A1-3F5B63B376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E62E-624A-42BD-BEC4-359D285CA7CF}" type="datetimeFigureOut">
              <a:rPr lang="cs-CZ"/>
              <a:pPr>
                <a:defRPr/>
              </a:pPr>
              <a:t>15.1.2015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82DFA-17A2-4DB2-8CCA-BB1057D8D6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714375" y="571500"/>
            <a:ext cx="7643813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2000250"/>
            <a:ext cx="8229600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77521E-320B-4FC4-9248-442B44BD7303}" type="datetimeFigureOut">
              <a:rPr lang="cs-CZ"/>
              <a:pPr>
                <a:defRPr/>
              </a:pPr>
              <a:t>15.1.2015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71ADD4-E143-4C9D-923A-ADF9E2CEB3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2055" name="Obrázek 6" descr="legieznak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785813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785786" y="142852"/>
            <a:ext cx="75724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ČESKOSLOVENSKÁ OBEC LEGIONÁŘSKÁ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Obsazen&#237;%20projektu%20-%20management.xls" TargetMode="External"/><Relationship Id="rId2" Type="http://schemas.openxmlformats.org/officeDocument/2006/relationships/hyperlink" Target="Prac%20smlouvy%20a%20dohody/(Obsazen&#237;%20projektu%20-%20management-spojen&#237;).pdf" TargetMode="Externa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odnadpis 2"/>
          <p:cNvSpPr>
            <a:spLocks noGrp="1"/>
          </p:cNvSpPr>
          <p:nvPr>
            <p:ph type="subTitle" idx="1"/>
          </p:nvPr>
        </p:nvSpPr>
        <p:spPr>
          <a:xfrm>
            <a:off x="0" y="2357438"/>
            <a:ext cx="9144000" cy="192881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b="1" dirty="0" smtClean="0">
                <a:solidFill>
                  <a:srgbClr val="0070C0"/>
                </a:solidFill>
              </a:rPr>
              <a:t>Projekt 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b="1" dirty="0" smtClean="0">
                <a:solidFill>
                  <a:srgbClr val="0070C0"/>
                </a:solidFill>
              </a:rPr>
              <a:t>„Péče ČsOL o válečné veterány v ČR v roce 2014“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b="1" dirty="0" smtClean="0">
                <a:solidFill>
                  <a:srgbClr val="0070C0"/>
                </a:solidFill>
              </a:rPr>
              <a:t>1.1.2014 </a:t>
            </a:r>
            <a:r>
              <a:rPr lang="cs-CZ" b="1" smtClean="0">
                <a:solidFill>
                  <a:srgbClr val="0070C0"/>
                </a:solidFill>
              </a:rPr>
              <a:t>– 31.12.2014</a:t>
            </a:r>
            <a:endParaRPr lang="cs-CZ" b="1" dirty="0" smtClean="0">
              <a:solidFill>
                <a:srgbClr val="0070C0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cs-CZ" b="1" dirty="0" smtClean="0">
              <a:solidFill>
                <a:schemeClr val="tx1"/>
              </a:solidFill>
            </a:endParaRPr>
          </a:p>
        </p:txBody>
      </p:sp>
      <p:sp>
        <p:nvSpPr>
          <p:cNvPr id="3075" name="TextovéPole 3"/>
          <p:cNvSpPr txBox="1">
            <a:spLocks noChangeArrowheads="1"/>
          </p:cNvSpPr>
          <p:nvPr/>
        </p:nvSpPr>
        <p:spPr bwMode="auto">
          <a:xfrm>
            <a:off x="3132138" y="5516563"/>
            <a:ext cx="57610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 dirty="0" smtClean="0">
                <a:latin typeface="Cambria" pitchFamily="18" charset="0"/>
              </a:rPr>
              <a:t>Br. Pavel Skácel  Mgr.                                </a:t>
            </a:r>
            <a:endParaRPr lang="cs-CZ" b="1" dirty="0">
              <a:latin typeface="Cambria" pitchFamily="18" charset="0"/>
            </a:endParaRPr>
          </a:p>
          <a:p>
            <a:pPr algn="ctr"/>
            <a:r>
              <a:rPr lang="cs-CZ" b="1" dirty="0" smtClean="0">
                <a:latin typeface="Cambria" pitchFamily="18" charset="0"/>
              </a:rPr>
              <a:t>vedoucí projektu</a:t>
            </a:r>
            <a:endParaRPr lang="cs-CZ" b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Oslavy Dne ozbrojených sil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41985" name="Picture 1" descr="F:\IMG_8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7345832" cy="4897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4400" b="1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Monitorovací indikátory projektu POVV 2013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4294967295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742950" marR="0" lvl="0" indent="-7429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cs-CZ" sz="4400" dirty="0" smtClean="0">
                <a:effectLst/>
              </a:rPr>
              <a:t>Počet VV</a:t>
            </a:r>
          </a:p>
          <a:p>
            <a:pPr marL="742950" marR="0" lvl="0" indent="-7429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cs-CZ" sz="4400" dirty="0" smtClean="0">
                <a:effectLst/>
              </a:rPr>
              <a:t>Průměrný věk VV</a:t>
            </a:r>
          </a:p>
          <a:p>
            <a:pPr marL="742950" marR="0" lvl="0" indent="-7429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cs-CZ" sz="4400" dirty="0" smtClean="0">
                <a:effectLst/>
              </a:rPr>
              <a:t>Počet zemřelých</a:t>
            </a:r>
          </a:p>
          <a:p>
            <a:pPr marL="742950" marR="0" lvl="0" indent="-7429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cs-CZ" sz="4400" dirty="0" smtClean="0"/>
              <a:t>Zdravotní stav VV</a:t>
            </a:r>
            <a:endParaRPr lang="cs-CZ" sz="4400" dirty="0" smtClean="0">
              <a:effectLst/>
            </a:endParaRPr>
          </a:p>
          <a:p>
            <a:pPr marL="742950" marR="0" lvl="0" indent="-7429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cs-CZ" sz="4400" dirty="0" smtClean="0">
                <a:effectLst/>
              </a:rPr>
              <a:t>Počet návštěv </a:t>
            </a:r>
          </a:p>
        </p:txBody>
      </p:sp>
    </p:spTree>
    <p:extLst>
      <p:ext uri="{BB962C8B-B14F-4D97-AF65-F5344CB8AC3E}">
        <p14:creationId xmlns:p14="http://schemas.microsoft.com/office/powerpoint/2010/main" val="20737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Počet VV v krajích ČR</a:t>
            </a:r>
            <a:endParaRPr lang="cs-CZ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" y="2060848"/>
            <a:ext cx="7291387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30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Rozložení počtu VV</a:t>
            </a:r>
            <a:endParaRPr lang="cs-CZ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7" y="2204864"/>
            <a:ext cx="6523037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VV v krajích ČR</a:t>
            </a:r>
            <a:br>
              <a:rPr lang="cs-CZ" b="1" dirty="0" smtClean="0">
                <a:solidFill>
                  <a:srgbClr val="0070C0"/>
                </a:solidFill>
              </a:rPr>
            </a:br>
            <a:r>
              <a:rPr lang="cs-CZ" sz="2000" dirty="0" smtClean="0"/>
              <a:t>stav k </a:t>
            </a:r>
            <a:r>
              <a:rPr lang="cs-CZ" sz="2000" dirty="0" smtClean="0"/>
              <a:t>31.12.2014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22" y="1844824"/>
            <a:ext cx="6797675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Vývoj počtu VV 2014 v ČR</a:t>
            </a:r>
            <a:endParaRPr lang="cs-CZ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7"/>
            <a:ext cx="6552728" cy="37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81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Průměrný věk VV v krajích ČR</a:t>
            </a:r>
            <a:endParaRPr lang="cs-CZ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39913"/>
            <a:ext cx="6355462" cy="439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Věková struktura VV</a:t>
            </a:r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09" y="2132856"/>
            <a:ext cx="774858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1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Počet zemřelých VV měsíčně</a:t>
            </a:r>
            <a:endParaRPr lang="cs-CZ" b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6872"/>
            <a:ext cx="687952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0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643813" cy="1357313"/>
          </a:xfrm>
        </p:spPr>
        <p:txBody>
          <a:bodyPr/>
          <a:lstStyle/>
          <a:p>
            <a:pPr>
              <a:defRPr/>
            </a:pPr>
            <a:r>
              <a:rPr lang="cs-CZ" b="1" dirty="0" smtClean="0"/>
              <a:t>Věková struktura VV </a:t>
            </a:r>
            <a:br>
              <a:rPr lang="cs-CZ" b="1" dirty="0" smtClean="0"/>
            </a:br>
            <a:r>
              <a:rPr lang="cs-CZ" sz="2400" b="1" dirty="0" smtClean="0"/>
              <a:t>2011-2014</a:t>
            </a:r>
            <a:endParaRPr lang="cs-CZ" sz="24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772816"/>
            <a:ext cx="331470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5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850" y="1323975"/>
            <a:ext cx="74803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Zdravotní stav </a:t>
            </a:r>
            <a:r>
              <a:rPr lang="cs-CZ" b="1" dirty="0" smtClean="0"/>
              <a:t>VV</a:t>
            </a:r>
            <a:endParaRPr lang="cs-CZ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" y="1988840"/>
            <a:ext cx="774858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1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Účast VV na oslavách výročí Dne D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16832"/>
            <a:ext cx="6408713" cy="480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11188" y="457200"/>
            <a:ext cx="7921625" cy="841375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Monitorovací indikátory projektu POVV 2014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14282" y="1268760"/>
            <a:ext cx="8643998" cy="738664"/>
          </a:xfrm>
          <a:custGeom>
            <a:avLst/>
            <a:gdLst>
              <a:gd name="connsiteX0" fmla="*/ 0 w 7704856"/>
              <a:gd name="connsiteY0" fmla="*/ 0 h 5909310"/>
              <a:gd name="connsiteX1" fmla="*/ 7704856 w 7704856"/>
              <a:gd name="connsiteY1" fmla="*/ 0 h 5909310"/>
              <a:gd name="connsiteX2" fmla="*/ 7704856 w 7704856"/>
              <a:gd name="connsiteY2" fmla="*/ 5909310 h 5909310"/>
              <a:gd name="connsiteX3" fmla="*/ 0 w 7704856"/>
              <a:gd name="connsiteY3" fmla="*/ 5909310 h 5909310"/>
              <a:gd name="connsiteX4" fmla="*/ 0 w 7704856"/>
              <a:gd name="connsiteY4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4856" h="5909310">
                <a:moveTo>
                  <a:pt x="0" y="0"/>
                </a:moveTo>
                <a:lnTo>
                  <a:pt x="7704856" y="0"/>
                </a:lnTo>
                <a:lnTo>
                  <a:pt x="7704856" y="5909310"/>
                </a:lnTo>
                <a:lnTo>
                  <a:pt x="0" y="590931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b="1" dirty="0">
              <a:latin typeface="+mn-lt"/>
              <a:cs typeface="+mn-c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56084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8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11188" y="457200"/>
            <a:ext cx="7921625" cy="841375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Monitorovací indikátory projektu POVV 2014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14282" y="1268760"/>
            <a:ext cx="8643998" cy="738664"/>
          </a:xfrm>
          <a:custGeom>
            <a:avLst/>
            <a:gdLst>
              <a:gd name="connsiteX0" fmla="*/ 0 w 7704856"/>
              <a:gd name="connsiteY0" fmla="*/ 0 h 5909310"/>
              <a:gd name="connsiteX1" fmla="*/ 7704856 w 7704856"/>
              <a:gd name="connsiteY1" fmla="*/ 0 h 5909310"/>
              <a:gd name="connsiteX2" fmla="*/ 7704856 w 7704856"/>
              <a:gd name="connsiteY2" fmla="*/ 5909310 h 5909310"/>
              <a:gd name="connsiteX3" fmla="*/ 0 w 7704856"/>
              <a:gd name="connsiteY3" fmla="*/ 5909310 h 5909310"/>
              <a:gd name="connsiteX4" fmla="*/ 0 w 7704856"/>
              <a:gd name="connsiteY4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4856" h="5909310">
                <a:moveTo>
                  <a:pt x="0" y="0"/>
                </a:moveTo>
                <a:lnTo>
                  <a:pt x="7704856" y="0"/>
                </a:lnTo>
                <a:lnTo>
                  <a:pt x="7704856" y="5909310"/>
                </a:lnTo>
                <a:lnTo>
                  <a:pt x="0" y="590931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b="1" dirty="0">
              <a:latin typeface="+mn-lt"/>
              <a:cs typeface="+mn-cs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32" y="1772816"/>
            <a:ext cx="7056783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37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Akcí schopný</a:t>
            </a:r>
            <a:endParaRPr lang="cs-CZ" b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1916832"/>
            <a:ext cx="6632575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84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25501"/>
            <a:ext cx="7272808" cy="483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691680" y="98072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Darney</a:t>
            </a:r>
            <a:r>
              <a:rPr lang="cs-CZ" sz="2400" b="1" dirty="0" smtClean="0"/>
              <a:t> 2014 br. Stehlík a br. </a:t>
            </a:r>
            <a:r>
              <a:rPr lang="cs-CZ" sz="2400" b="1" dirty="0" err="1" smtClean="0"/>
              <a:t>Šneberg</a:t>
            </a:r>
            <a:endParaRPr lang="cs-CZ" sz="24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Legionářská pouť do Francie Paříž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40961" name="Picture 1" descr="F:\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16832"/>
            <a:ext cx="7092280" cy="4728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Legionářská pouť do Francie </a:t>
            </a:r>
            <a:r>
              <a:rPr lang="cs-CZ" b="1" dirty="0" err="1" smtClean="0">
                <a:solidFill>
                  <a:srgbClr val="0070C0"/>
                </a:solidFill>
              </a:rPr>
              <a:t>Bayone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39937" name="Picture 1" descr="F:\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64837"/>
            <a:ext cx="7020272" cy="4680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Legionářská pouť do Kyjeva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38913" name="Picture 1" descr="F:\IMG_9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452828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70. Výročí Dukelské operace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38914" name="Picture 2" descr="Před sedmdesáti lety se Dukelský průsmyk stal branou ke svobodě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7"/>
            <a:ext cx="4337423" cy="288032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1043608" y="5589240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VV p. Boženka Ivanová</a:t>
            </a:r>
            <a:endParaRPr lang="cs-CZ" dirty="0"/>
          </a:p>
        </p:txBody>
      </p:sp>
      <p:pic>
        <p:nvPicPr>
          <p:cNvPr id="38916" name="Picture 4" descr="https://email.seznam.cz/imageshow/Rrr1Dz-Q1bg8Ju4Dht7EsYs4ZS1zW9bV9r0uAM_q_3_q-qVHFAiGj0wDFoVYjyIRVRsunUM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4860032" y="3717032"/>
            <a:ext cx="4084340" cy="2718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70C0"/>
                </a:solidFill>
              </a:rPr>
              <a:t>Vyhodnocení projektu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marL="514350" indent="-514350" eaLnBrk="1" hangingPunct="1">
              <a:lnSpc>
                <a:spcPct val="150000"/>
              </a:lnSpc>
              <a:buFont typeface="Calibri" pitchFamily="34" charset="0"/>
              <a:buAutoNum type="arabicPeriod"/>
            </a:pPr>
            <a:r>
              <a:rPr lang="cs-CZ" sz="2000" b="1" dirty="0" smtClean="0"/>
              <a:t>Projekt „Péče ČsOL o válečné veterány v ČR v roce 2014“</a:t>
            </a:r>
          </a:p>
          <a:p>
            <a:pPr marL="514350" marR="0" indent="-51435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itchFamily="34" charset="0"/>
              <a:buAutoNum type="arabicPeriod"/>
              <a:tabLst/>
              <a:defRPr/>
            </a:pPr>
            <a:r>
              <a:rPr lang="cs-CZ" sz="2000" b="1" dirty="0"/>
              <a:t>Monitorovací indikátory projektu POVV </a:t>
            </a:r>
            <a:r>
              <a:rPr lang="cs-CZ" sz="2000" b="1" dirty="0" smtClean="0"/>
              <a:t>2014</a:t>
            </a:r>
          </a:p>
          <a:p>
            <a:pPr marL="514350" marR="0" indent="-51435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itchFamily="34" charset="0"/>
              <a:buAutoNum type="arabicPeriod"/>
              <a:tabLst/>
              <a:defRPr/>
            </a:pPr>
            <a:r>
              <a:rPr lang="cs-CZ" sz="2000" b="1" dirty="0" smtClean="0"/>
              <a:t>Rozmístění VV v krajích ČR</a:t>
            </a:r>
          </a:p>
          <a:p>
            <a:pPr marL="514350" marR="0" indent="-51435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itchFamily="34" charset="0"/>
              <a:buAutoNum type="arabicPeriod"/>
              <a:tabLst/>
              <a:defRPr/>
            </a:pPr>
            <a:r>
              <a:rPr lang="cs-CZ" sz="2000" b="1" dirty="0" smtClean="0"/>
              <a:t>Věk VV</a:t>
            </a:r>
          </a:p>
          <a:p>
            <a:pPr marL="514350" marR="0" indent="-51435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itchFamily="34" charset="0"/>
              <a:buAutoNum type="arabicPeriod"/>
              <a:tabLst/>
              <a:defRPr/>
            </a:pPr>
            <a:r>
              <a:rPr lang="cs-CZ" sz="2000" b="1" dirty="0" smtClean="0"/>
              <a:t>Naplnění</a:t>
            </a:r>
            <a:r>
              <a:rPr lang="cs-CZ" sz="2000" b="1" baseline="0" dirty="0" smtClean="0"/>
              <a:t> harmonogramu</a:t>
            </a:r>
          </a:p>
          <a:p>
            <a:pPr marL="514350" marR="0" indent="-51435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itchFamily="34" charset="0"/>
              <a:buAutoNum type="arabicPeriod"/>
              <a:tabLst/>
              <a:defRPr/>
            </a:pPr>
            <a:r>
              <a:rPr lang="cs-CZ" sz="2000" b="1" baseline="0" dirty="0" smtClean="0"/>
              <a:t>Klíčové aktivity projektu</a:t>
            </a:r>
          </a:p>
          <a:p>
            <a:pPr marL="514350" marR="0" indent="-51435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itchFamily="34" charset="0"/>
              <a:buAutoNum type="arabicPeriod"/>
              <a:tabLst/>
              <a:defRPr/>
            </a:pPr>
            <a:r>
              <a:rPr lang="cs-CZ" sz="2000" b="1" baseline="0" dirty="0" smtClean="0"/>
              <a:t>Rozpočet a jeho plnění</a:t>
            </a:r>
            <a:endParaRPr lang="cs-CZ" sz="2000" b="1" dirty="0"/>
          </a:p>
          <a:p>
            <a:pPr marL="514350" indent="-514350" eaLnBrk="1" hangingPunct="1">
              <a:lnSpc>
                <a:spcPct val="150000"/>
              </a:lnSpc>
              <a:buFont typeface="Calibri" pitchFamily="34" charset="0"/>
              <a:buAutoNum type="arabicPeriod"/>
            </a:pPr>
            <a:r>
              <a:rPr lang="cs-CZ" sz="2000" b="1" dirty="0" smtClean="0"/>
              <a:t>Závěr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Přísaha na Vítkově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35841" name="Picture 1" descr="F:\IMG_9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632848" cy="5088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Naši století VV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556792"/>
            <a:ext cx="4771137" cy="316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520399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043608" y="2204864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Plk. Janský  31.5.2014</a:t>
            </a:r>
          </a:p>
          <a:p>
            <a:r>
              <a:rPr lang="cs-CZ" b="1" dirty="0" smtClean="0"/>
              <a:t>Prostějov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12160" y="5013176"/>
            <a:ext cx="2274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Grunfeld</a:t>
            </a:r>
            <a:r>
              <a:rPr lang="cs-CZ" dirty="0" smtClean="0"/>
              <a:t> Brno</a:t>
            </a:r>
          </a:p>
          <a:p>
            <a:r>
              <a:rPr lang="cs-CZ" dirty="0" smtClean="0"/>
              <a:t>Hamada  </a:t>
            </a:r>
            <a:r>
              <a:rPr lang="cs-CZ" dirty="0" err="1" smtClean="0"/>
              <a:t>U</a:t>
            </a:r>
            <a:r>
              <a:rPr lang="cs-CZ" dirty="0" smtClean="0"/>
              <a:t>.Hradiště</a:t>
            </a:r>
          </a:p>
          <a:p>
            <a:endParaRPr lang="cs-CZ" dirty="0" smtClean="0"/>
          </a:p>
          <a:p>
            <a:r>
              <a:rPr lang="cs-CZ" dirty="0" smtClean="0"/>
              <a:t>+ </a:t>
            </a:r>
            <a:r>
              <a:rPr lang="cs-CZ" dirty="0" err="1" smtClean="0"/>
              <a:t>Kalabus</a:t>
            </a:r>
            <a:r>
              <a:rPr lang="cs-CZ" dirty="0" smtClean="0"/>
              <a:t> Šumperk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0070C0"/>
                </a:solidFill>
              </a:rPr>
              <a:t>Legiomarš</a:t>
            </a:r>
            <a:r>
              <a:rPr lang="cs-CZ" b="1" dirty="0" smtClean="0">
                <a:solidFill>
                  <a:srgbClr val="0070C0"/>
                </a:solidFill>
              </a:rPr>
              <a:t> č.2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80898" name="Picture 2" descr="F:\II._Legiomars_26.7.2014_14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259632" y="1556792"/>
            <a:ext cx="6648739" cy="4986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Naši VV generálové 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32769" name="Picture 1" descr="F:\IMG_8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488324" cy="4992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620688"/>
            <a:ext cx="7643813" cy="4104456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rgbClr val="0070C0"/>
                </a:solidFill>
              </a:rPr>
              <a:t>		Příběhy VV</a:t>
            </a:r>
            <a:br>
              <a:rPr lang="cs-CZ" b="1" dirty="0" smtClean="0">
                <a:solidFill>
                  <a:srgbClr val="0070C0"/>
                </a:solidFill>
              </a:rPr>
            </a:br>
            <a:r>
              <a:rPr lang="cs-CZ" sz="1600" b="1" dirty="0" smtClean="0">
                <a:solidFill>
                  <a:srgbClr val="0070C0"/>
                </a:solidFill>
              </a:rPr>
              <a:t>VV  Tikalová </a:t>
            </a:r>
            <a:r>
              <a:rPr lang="cs-CZ" sz="1400" b="1" dirty="0" smtClean="0">
                <a:solidFill>
                  <a:srgbClr val="0070C0"/>
                </a:solidFill>
              </a:rPr>
              <a:t>– </a:t>
            </a:r>
            <a:r>
              <a:rPr lang="cs-CZ" sz="1600" b="1" dirty="0" smtClean="0">
                <a:solidFill>
                  <a:srgbClr val="0070C0"/>
                </a:solidFill>
              </a:rPr>
              <a:t>několik let žila v azylu kanceláře ČSBS.  Tento stav se po zjištění povedlo v krátké době změnit díky pochopení pracovníků MO a VN </a:t>
            </a:r>
            <a:r>
              <a:rPr lang="cs-CZ" sz="1600" b="1" dirty="0" err="1" smtClean="0">
                <a:solidFill>
                  <a:srgbClr val="0070C0"/>
                </a:solidFill>
              </a:rPr>
              <a:t>Pha</a:t>
            </a:r>
            <a:r>
              <a:rPr lang="cs-CZ" sz="1600" b="1" dirty="0" smtClean="0">
                <a:solidFill>
                  <a:srgbClr val="0070C0"/>
                </a:solidFill>
              </a:rPr>
              <a:t>. Nyní je  umístěna v domově pro VV  ve VN </a:t>
            </a:r>
            <a:r>
              <a:rPr lang="cs-CZ" sz="1600" b="1" dirty="0" err="1" smtClean="0">
                <a:solidFill>
                  <a:srgbClr val="0070C0"/>
                </a:solidFill>
              </a:rPr>
              <a:t>Pha</a:t>
            </a:r>
            <a:r>
              <a:rPr lang="cs-CZ" sz="1600" b="1" dirty="0" smtClean="0">
                <a:solidFill>
                  <a:srgbClr val="0070C0"/>
                </a:solidFill>
              </a:rPr>
              <a:t>.</a:t>
            </a:r>
            <a:r>
              <a:rPr lang="cs-CZ" sz="1400" b="1" dirty="0" smtClean="0">
                <a:solidFill>
                  <a:srgbClr val="0070C0"/>
                </a:solidFill>
              </a:rPr>
              <a:t/>
            </a:r>
            <a:br>
              <a:rPr lang="cs-CZ" sz="1400" b="1" dirty="0" smtClean="0">
                <a:solidFill>
                  <a:srgbClr val="0070C0"/>
                </a:solidFill>
              </a:rPr>
            </a:br>
            <a:r>
              <a:rPr lang="cs-CZ" sz="1600" b="1" dirty="0" smtClean="0">
                <a:solidFill>
                  <a:srgbClr val="0070C0"/>
                </a:solidFill>
              </a:rPr>
              <a:t>VV  </a:t>
            </a:r>
            <a:r>
              <a:rPr lang="cs-CZ" sz="1600" b="1" dirty="0" err="1" smtClean="0">
                <a:solidFill>
                  <a:srgbClr val="0070C0"/>
                </a:solidFill>
              </a:rPr>
              <a:t>Grunfeld</a:t>
            </a:r>
            <a:r>
              <a:rPr lang="cs-CZ" sz="1600" b="1" dirty="0" smtClean="0">
                <a:solidFill>
                  <a:srgbClr val="0070C0"/>
                </a:solidFill>
              </a:rPr>
              <a:t> </a:t>
            </a:r>
            <a:r>
              <a:rPr lang="cs-CZ" sz="1400" b="1" dirty="0" smtClean="0">
                <a:solidFill>
                  <a:srgbClr val="0070C0"/>
                </a:solidFill>
              </a:rPr>
              <a:t>– těšil se velice na oslavu svých 100 </a:t>
            </a:r>
            <a:r>
              <a:rPr lang="cs-CZ" sz="1400" b="1" dirty="0" err="1" smtClean="0">
                <a:solidFill>
                  <a:srgbClr val="0070C0"/>
                </a:solidFill>
              </a:rPr>
              <a:t>tých</a:t>
            </a:r>
            <a:r>
              <a:rPr lang="cs-CZ" sz="1400" b="1" dirty="0" smtClean="0">
                <a:solidFill>
                  <a:srgbClr val="0070C0"/>
                </a:solidFill>
              </a:rPr>
              <a:t> narozenin. Úraz vše zhatil a oslava se nekonala. </a:t>
            </a:r>
            <a:br>
              <a:rPr lang="cs-CZ" sz="1400" b="1" dirty="0" smtClean="0">
                <a:solidFill>
                  <a:srgbClr val="0070C0"/>
                </a:solidFill>
              </a:rPr>
            </a:br>
            <a:r>
              <a:rPr lang="cs-CZ" sz="1600" b="1" dirty="0" smtClean="0">
                <a:solidFill>
                  <a:srgbClr val="0070C0"/>
                </a:solidFill>
              </a:rPr>
              <a:t>VV  Parobek </a:t>
            </a:r>
            <a:r>
              <a:rPr lang="cs-CZ" sz="1400" b="1" dirty="0" smtClean="0">
                <a:solidFill>
                  <a:srgbClr val="0070C0"/>
                </a:solidFill>
              </a:rPr>
              <a:t>– </a:t>
            </a:r>
            <a:r>
              <a:rPr lang="cs-CZ" sz="1600" b="1" dirty="0" smtClean="0">
                <a:solidFill>
                  <a:srgbClr val="0070C0"/>
                </a:solidFill>
              </a:rPr>
              <a:t>Vlastní nepozorností přišel o důchod z Chorvatska, přes veškerou snahu se nepovedlo důchod znovu získat. Dva dopisy na důchodovou správu do Zagrebu nestačily. </a:t>
            </a:r>
            <a:r>
              <a:rPr lang="cs-CZ" sz="1400" b="1" dirty="0" smtClean="0">
                <a:solidFill>
                  <a:srgbClr val="0070C0"/>
                </a:solidFill>
              </a:rPr>
              <a:t/>
            </a:r>
            <a:br>
              <a:rPr lang="cs-CZ" sz="1400" b="1" dirty="0" smtClean="0">
                <a:solidFill>
                  <a:srgbClr val="0070C0"/>
                </a:solidFill>
              </a:rPr>
            </a:br>
            <a:r>
              <a:rPr lang="cs-CZ" sz="1600" b="1" dirty="0" smtClean="0">
                <a:solidFill>
                  <a:srgbClr val="0070C0"/>
                </a:solidFill>
              </a:rPr>
              <a:t>VV </a:t>
            </a:r>
            <a:r>
              <a:rPr lang="cs-CZ" sz="1600" b="1" dirty="0" err="1" smtClean="0">
                <a:solidFill>
                  <a:srgbClr val="0070C0"/>
                </a:solidFill>
              </a:rPr>
              <a:t>Rausnitz</a:t>
            </a:r>
            <a:r>
              <a:rPr lang="cs-CZ" sz="1600" b="1" dirty="0" smtClean="0">
                <a:solidFill>
                  <a:srgbClr val="0070C0"/>
                </a:solidFill>
              </a:rPr>
              <a:t> </a:t>
            </a:r>
            <a:r>
              <a:rPr lang="cs-CZ" sz="1400" b="1" dirty="0" smtClean="0">
                <a:solidFill>
                  <a:srgbClr val="0070C0"/>
                </a:solidFill>
              </a:rPr>
              <a:t>–</a:t>
            </a:r>
            <a:r>
              <a:rPr lang="cs-CZ" sz="1600" b="1" dirty="0" smtClean="0">
                <a:solidFill>
                  <a:srgbClr val="0070C0"/>
                </a:solidFill>
              </a:rPr>
              <a:t>zachránil MEOPTU Přerov  před krachem, stále cestuje po světě a shání zakázky. Zaměstnanci firmy mu nechali udělat bystu, která je umístěna ve vestibulu podniku. Sám ze své iniciativy uvolní  pro veterány OL kraje uvolní 50 000,- na jejich zdravotní pomůcky </a:t>
            </a:r>
            <a:r>
              <a:rPr lang="cs-CZ" sz="1400" b="1" dirty="0" smtClean="0">
                <a:solidFill>
                  <a:srgbClr val="0070C0"/>
                </a:solidFill>
              </a:rPr>
              <a:t>.</a:t>
            </a:r>
            <a:br>
              <a:rPr lang="cs-CZ" sz="1400" b="1" dirty="0" smtClean="0">
                <a:solidFill>
                  <a:srgbClr val="0070C0"/>
                </a:solidFill>
              </a:rPr>
            </a:b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3996" y="3933056"/>
            <a:ext cx="3384376" cy="253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Lázeňská péče </a:t>
            </a:r>
            <a:endParaRPr lang="cs-CZ" b="1" dirty="0"/>
          </a:p>
        </p:txBody>
      </p:sp>
      <p:pic>
        <p:nvPicPr>
          <p:cNvPr id="113666" name="Picture 2" descr="Vojenská lázeňská léčebna Karlovy Vary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1531378" y="2146656"/>
            <a:ext cx="5632910" cy="4234672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1115616" y="155679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       čerpalo </a:t>
            </a:r>
            <a:r>
              <a:rPr lang="cs-CZ" sz="2800" b="1" dirty="0" smtClean="0"/>
              <a:t>234 VV  + 11 rekreace</a:t>
            </a:r>
            <a:endParaRPr lang="cs-CZ" sz="28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Domov pro VV </a:t>
            </a:r>
            <a:r>
              <a:rPr lang="cs-CZ" b="1" dirty="0" err="1" smtClean="0">
                <a:solidFill>
                  <a:srgbClr val="0070C0"/>
                </a:solidFill>
              </a:rPr>
              <a:t>K</a:t>
            </a:r>
            <a:r>
              <a:rPr lang="cs-CZ" b="1" dirty="0" smtClean="0">
                <a:solidFill>
                  <a:srgbClr val="0070C0"/>
                </a:solidFill>
              </a:rPr>
              <a:t>.Vary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29697" name="Picture 1" descr="F:\Bez názv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380312" cy="4930048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3347864" y="6453336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9  VV v současné době</a:t>
            </a:r>
            <a:endParaRPr lang="cs-CZ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571501"/>
            <a:ext cx="7643813" cy="697259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Domov pro VV Praha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28673" name="Picture 1" descr="F:\IMG_8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6768752" cy="4512501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323528" y="1196752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7 VV, 30 VV domov se zvl. režimem 10 VV lůžka </a:t>
            </a:r>
            <a:r>
              <a:rPr lang="cs-CZ" sz="2400" b="1" dirty="0" err="1" smtClean="0"/>
              <a:t>soc.péče</a:t>
            </a:r>
            <a:r>
              <a:rPr lang="cs-CZ" sz="2400" b="1" dirty="0" smtClean="0"/>
              <a:t> </a:t>
            </a:r>
            <a:endParaRPr lang="cs-CZ" sz="24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VV v Líních s ČSOL </a:t>
            </a:r>
            <a:r>
              <a:rPr lang="cs-CZ" b="1" dirty="0" err="1" smtClean="0">
                <a:solidFill>
                  <a:srgbClr val="0070C0"/>
                </a:solidFill>
              </a:rPr>
              <a:t>Pha</a:t>
            </a:r>
            <a:r>
              <a:rPr lang="cs-CZ" b="1" dirty="0" smtClean="0">
                <a:solidFill>
                  <a:srgbClr val="0070C0"/>
                </a:solidFill>
              </a:rPr>
              <a:t> 1 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27649" name="Picture 1" descr="F:\IMG_7867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1043608" y="1700808"/>
            <a:ext cx="7164288" cy="4776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Setkání s prezidentem republiky</a:t>
            </a:r>
            <a:br>
              <a:rPr lang="cs-CZ" dirty="0" smtClean="0"/>
            </a:br>
            <a:r>
              <a:rPr lang="cs-CZ" dirty="0" smtClean="0"/>
              <a:t>Opava - Brno </a:t>
            </a:r>
            <a:endParaRPr lang="cs-CZ" dirty="0"/>
          </a:p>
        </p:txBody>
      </p:sp>
      <p:pic>
        <p:nvPicPr>
          <p:cNvPr id="114690" name="Picture 2" descr="Účastníci setkání prezidenta republiky s válečnými veterány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4650785" y="3717032"/>
            <a:ext cx="4361031" cy="2895997"/>
          </a:xfrm>
          <a:prstGeom prst="rect">
            <a:avLst/>
          </a:prstGeom>
          <a:noFill/>
        </p:spPr>
      </p:pic>
      <p:pic>
        <p:nvPicPr>
          <p:cNvPr id="114692" name="Picture 4" descr="Setkání válečných veteránů s prezident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4472395" cy="331236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115616" y="5733256"/>
            <a:ext cx="130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11.11.2014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24128" y="292494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1.12.2014</a:t>
            </a: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4400" b="1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Projekt „Péče ČsOL o válečné veterány v ČR v roce 2014“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 marL="742950" marR="0" lvl="0" indent="-7429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cs-CZ" sz="4400" dirty="0" smtClean="0">
                <a:effectLst/>
              </a:rPr>
              <a:t>Zřízení projektu</a:t>
            </a:r>
          </a:p>
          <a:p>
            <a:pPr marL="742950" marR="0" lvl="0" indent="-7429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cs-CZ" sz="4400" dirty="0" smtClean="0"/>
          </a:p>
          <a:p>
            <a:pPr marL="742950" marR="0" lvl="0" indent="-7429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cs-CZ" sz="4400" dirty="0" smtClean="0">
                <a:effectLst/>
              </a:rPr>
              <a:t>Cíl projektu</a:t>
            </a:r>
          </a:p>
          <a:p>
            <a:pPr marL="742950" marR="0" lvl="0" indent="-7429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cs-CZ" sz="4400" dirty="0" smtClean="0">
              <a:effectLst/>
            </a:endParaRPr>
          </a:p>
          <a:p>
            <a:pPr marL="742950" marR="0" lvl="0" indent="-7429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cs-CZ" sz="4400" dirty="0" smtClean="0">
                <a:effectLst/>
              </a:rPr>
              <a:t>Cílová skupina projektu</a:t>
            </a:r>
          </a:p>
        </p:txBody>
      </p:sp>
    </p:spTree>
    <p:extLst>
      <p:ext uri="{BB962C8B-B14F-4D97-AF65-F5344CB8AC3E}">
        <p14:creationId xmlns:p14="http://schemas.microsoft.com/office/powerpoint/2010/main" val="127973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988840"/>
            <a:ext cx="7643813" cy="4104456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Zaslouží ocenění</a:t>
            </a:r>
            <a:r>
              <a:rPr lang="cs-CZ" b="1" dirty="0" smtClean="0">
                <a:solidFill>
                  <a:srgbClr val="0070C0"/>
                </a:solidFill>
              </a:rPr>
              <a:t/>
            </a:r>
            <a:br>
              <a:rPr lang="cs-CZ" b="1" dirty="0" smtClean="0">
                <a:solidFill>
                  <a:srgbClr val="0070C0"/>
                </a:solidFill>
              </a:rPr>
            </a:br>
            <a:r>
              <a:rPr lang="cs-CZ" b="1" dirty="0" smtClean="0">
                <a:solidFill>
                  <a:srgbClr val="0070C0"/>
                </a:solidFill>
              </a:rPr>
              <a:t>. Vedení projektu se rozhodlo vystavit pamětní listy </a:t>
            </a:r>
            <a:br>
              <a:rPr lang="cs-CZ" b="1" dirty="0" smtClean="0">
                <a:solidFill>
                  <a:srgbClr val="0070C0"/>
                </a:solidFill>
              </a:rPr>
            </a:br>
            <a:r>
              <a:rPr lang="cs-CZ" b="1" dirty="0" smtClean="0">
                <a:solidFill>
                  <a:srgbClr val="0070C0"/>
                </a:solidFill>
              </a:rPr>
              <a:t>pro pracovníky projektu u příležitosti 100 let od založení ČS legií</a:t>
            </a:r>
            <a:br>
              <a:rPr lang="cs-CZ" b="1" dirty="0" smtClean="0">
                <a:solidFill>
                  <a:srgbClr val="0070C0"/>
                </a:solidFill>
              </a:rPr>
            </a:br>
            <a:r>
              <a:rPr lang="cs-CZ" b="1" dirty="0" smtClean="0">
                <a:solidFill>
                  <a:srgbClr val="0070C0"/>
                </a:solidFill>
              </a:rPr>
              <a:t/>
            </a:r>
            <a:br>
              <a:rPr lang="cs-CZ" b="1" dirty="0" smtClean="0">
                <a:solidFill>
                  <a:srgbClr val="0070C0"/>
                </a:solidFill>
              </a:rPr>
            </a:br>
            <a:r>
              <a:rPr lang="cs-CZ" b="1" dirty="0" smtClean="0">
                <a:solidFill>
                  <a:srgbClr val="0070C0"/>
                </a:solidFill>
              </a:rPr>
              <a:t/>
            </a:r>
            <a:br>
              <a:rPr lang="cs-CZ" b="1" dirty="0" smtClean="0">
                <a:solidFill>
                  <a:srgbClr val="0070C0"/>
                </a:solidFill>
              </a:rPr>
            </a:b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5085184"/>
            <a:ext cx="295232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4400" b="1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Naplnění</a:t>
            </a:r>
            <a:r>
              <a:rPr lang="cs-CZ" sz="4400" b="1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harmonogramu</a:t>
            </a:r>
            <a:endParaRPr lang="cs-CZ" dirty="0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240559"/>
              </p:ext>
            </p:extLst>
          </p:nvPr>
        </p:nvGraphicFramePr>
        <p:xfrm>
          <a:off x="179388" y="1700213"/>
          <a:ext cx="8937625" cy="491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9" name="List" r:id="rId3" imgW="6880826" imgH="5311224" progId="Excel.Sheet.12">
                  <p:embed/>
                </p:oleObj>
              </mc:Choice>
              <mc:Fallback>
                <p:oleObj name="List" r:id="rId3" imgW="6880826" imgH="5311224" progId="Excel.Sheet.12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00213"/>
                        <a:ext cx="8937625" cy="491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31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4400" b="1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Klíčové aktivity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4294967295"/>
          </p:nvPr>
        </p:nvSpPr>
        <p:spPr>
          <a:xfrm>
            <a:off x="457200" y="1772816"/>
            <a:ext cx="8229600" cy="4680520"/>
          </a:xfrm>
        </p:spPr>
        <p:txBody>
          <a:bodyPr/>
          <a:lstStyle/>
          <a:p>
            <a:pPr marL="342900" indent="-342900" rtl="0" eaLnBrk="1" fontAlgn="base" hangingPunct="1"/>
            <a:r>
              <a:rPr lang="cs-CZ" sz="2800" b="1" kern="1200" dirty="0" smtClean="0">
                <a:solidFill>
                  <a:schemeClr val="tx1"/>
                </a:solidFill>
                <a:effectLst/>
              </a:rPr>
              <a:t>01 - Sestavení a práce řídícího týmu</a:t>
            </a:r>
            <a:endParaRPr lang="cs-CZ" sz="2800" dirty="0" smtClean="0">
              <a:effectLst/>
            </a:endParaRPr>
          </a:p>
          <a:p>
            <a:pPr marL="342900" indent="-342900" rtl="0" eaLnBrk="1" fontAlgn="base" hangingPunct="1"/>
            <a:r>
              <a:rPr lang="cs-CZ" sz="2800" b="1" kern="1200" dirty="0" smtClean="0">
                <a:solidFill>
                  <a:schemeClr val="tx1"/>
                </a:solidFill>
                <a:effectLst/>
              </a:rPr>
              <a:t>02 - Sestavení a práce realizačního týmu</a:t>
            </a:r>
            <a:endParaRPr lang="cs-CZ" sz="2800" dirty="0" smtClean="0">
              <a:effectLst/>
            </a:endParaRPr>
          </a:p>
          <a:p>
            <a:pPr marL="342900" indent="-342900" rtl="0" eaLnBrk="1" fontAlgn="base" hangingPunct="1"/>
            <a:r>
              <a:rPr lang="cs-CZ" sz="2800" b="1" kern="1200" dirty="0" smtClean="0">
                <a:solidFill>
                  <a:schemeClr val="tx1"/>
                </a:solidFill>
                <a:effectLst/>
              </a:rPr>
              <a:t>03 - Vedení databáze veteránů</a:t>
            </a:r>
            <a:endParaRPr lang="cs-CZ" sz="2800" dirty="0" smtClean="0">
              <a:effectLst/>
            </a:endParaRPr>
          </a:p>
          <a:p>
            <a:pPr marL="342900" indent="-342900" rtl="0" eaLnBrk="1" fontAlgn="base" hangingPunct="1"/>
            <a:r>
              <a:rPr lang="cs-CZ" sz="2800" b="1" kern="1200" dirty="0" smtClean="0">
                <a:solidFill>
                  <a:schemeClr val="tx1"/>
                </a:solidFill>
                <a:effectLst/>
              </a:rPr>
              <a:t>04 - Linka pomoci</a:t>
            </a:r>
            <a:endParaRPr lang="cs-CZ" sz="2800" dirty="0" smtClean="0">
              <a:effectLst/>
            </a:endParaRPr>
          </a:p>
          <a:p>
            <a:pPr marL="342900" indent="-342900" rtl="0" eaLnBrk="1" fontAlgn="base" hangingPunct="1"/>
            <a:r>
              <a:rPr lang="cs-CZ" sz="2800" b="1" kern="1200" dirty="0" smtClean="0">
                <a:solidFill>
                  <a:schemeClr val="tx1"/>
                </a:solidFill>
                <a:effectLst/>
              </a:rPr>
              <a:t>05 - Metodická shromáždění terénních pracovníků</a:t>
            </a:r>
            <a:endParaRPr lang="cs-CZ" sz="2800" dirty="0" smtClean="0">
              <a:effectLst/>
            </a:endParaRPr>
          </a:p>
          <a:p>
            <a:pPr marL="342900" indent="-342900" rtl="0" eaLnBrk="1" fontAlgn="base" hangingPunct="1"/>
            <a:r>
              <a:rPr lang="cs-CZ" sz="2800" b="1" kern="1200" dirty="0" smtClean="0">
                <a:solidFill>
                  <a:schemeClr val="tx1"/>
                </a:solidFill>
                <a:effectLst/>
              </a:rPr>
              <a:t>06 - Zapojení veteránů</a:t>
            </a:r>
            <a:endParaRPr lang="cs-CZ" sz="2800" dirty="0" smtClean="0">
              <a:effectLst/>
            </a:endParaRPr>
          </a:p>
          <a:p>
            <a:pPr marL="342900" indent="-342900" rtl="0" eaLnBrk="1" fontAlgn="base" hangingPunct="1"/>
            <a:r>
              <a:rPr lang="cs-CZ" sz="2800" b="1" kern="1200" dirty="0" smtClean="0">
                <a:solidFill>
                  <a:schemeClr val="tx1"/>
                </a:solidFill>
                <a:effectLst/>
              </a:rPr>
              <a:t>07 - Setkání veteránů s veřejností</a:t>
            </a:r>
            <a:endParaRPr lang="cs-CZ" sz="2800" dirty="0" smtClean="0">
              <a:effectLst/>
            </a:endParaRPr>
          </a:p>
          <a:p>
            <a:pPr marL="342900" indent="-342900" rtl="0" eaLnBrk="1" fontAlgn="base" hangingPunct="1"/>
            <a:r>
              <a:rPr lang="cs-CZ" sz="2800" b="1" kern="1200" dirty="0" smtClean="0">
                <a:solidFill>
                  <a:schemeClr val="tx1"/>
                </a:solidFill>
                <a:effectLst/>
              </a:rPr>
              <a:t>08 - Aktivita jednot ČsOL v péči o veterány</a:t>
            </a:r>
            <a:endParaRPr lang="cs-CZ" sz="2800" dirty="0" smtClean="0">
              <a:effectLst/>
            </a:endParaRPr>
          </a:p>
          <a:p>
            <a:pPr marL="342900" indent="-342900" rtl="0" eaLnBrk="1" fontAlgn="base" hangingPunct="1"/>
            <a:r>
              <a:rPr lang="cs-CZ" sz="2800" b="1" kern="1200" dirty="0" smtClean="0">
                <a:solidFill>
                  <a:schemeClr val="tx1"/>
                </a:solidFill>
                <a:effectLst/>
              </a:rPr>
              <a:t>09 - Financování a vyúčtování</a:t>
            </a:r>
            <a:endParaRPr lang="cs-CZ" sz="28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887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714375" y="571501"/>
            <a:ext cx="7643813" cy="714359"/>
          </a:xfrm>
        </p:spPr>
        <p:txBody>
          <a:bodyPr/>
          <a:lstStyle/>
          <a:p>
            <a:pPr marL="342900" indent="-342900" eaLnBrk="1" hangingPunct="1"/>
            <a:r>
              <a:rPr lang="cs-CZ" sz="2000" b="1" dirty="0" smtClean="0"/>
              <a:t>Klíčová aktivita 01 - Sestavení a práce řídícího týmu</a:t>
            </a:r>
            <a:endParaRPr lang="cs-CZ" sz="2000" dirty="0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571472" y="1571612"/>
            <a:ext cx="7858180" cy="455455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Sestavení a nominace hlavních článků organizační struktury projektu POVV 2014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Kalkulace osobních nákladů a cestovních náhrad k pokrytí požadovaného počtu návštěv – 5N/rok/VV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Příprava plánu čerpání rozpočtu projektu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Zabezpečení akcí projektu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Publikace informací na webu a v tisku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106 let - VV Stanislav Spáčil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83970" name="Picture 2" descr="C:\Users\CSOL\AppData\Local\Temp\Rar$DIa0.885\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646" y="1700807"/>
            <a:ext cx="6981754" cy="4624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CSOL\AppData\Local\Temp\Rar$DIa0.442\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485846" cy="5620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CSOL\AppData\Local\Temp\Rar$DIa0.472\DSC_3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942257" cy="526045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2627784" y="62068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100 let VV p. </a:t>
            </a:r>
            <a:r>
              <a:rPr lang="cs-CZ" sz="2400" b="1" dirty="0" err="1" smtClean="0"/>
              <a:t>Gruner</a:t>
            </a:r>
            <a:r>
              <a:rPr lang="cs-CZ" sz="2400" b="1" dirty="0" smtClean="0"/>
              <a:t>, Brno </a:t>
            </a:r>
            <a:endParaRPr lang="cs-CZ" sz="24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642918"/>
            <a:ext cx="842493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2400" b="1" cap="all" dirty="0">
                <a:effectLst/>
                <a:latin typeface="+mn-lt"/>
                <a:cs typeface="+mn-cs"/>
              </a:rPr>
              <a:t>Hlavní úkoly a aktivity vedení projektu</a:t>
            </a:r>
          </a:p>
        </p:txBody>
      </p:sp>
      <p:sp>
        <p:nvSpPr>
          <p:cNvPr id="11267" name="Obdélník 2"/>
          <p:cNvSpPr>
            <a:spLocks noChangeArrowheads="1"/>
          </p:cNvSpPr>
          <p:nvPr/>
        </p:nvSpPr>
        <p:spPr bwMode="auto">
          <a:xfrm>
            <a:off x="539750" y="1643050"/>
            <a:ext cx="8064500" cy="491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sz="2800" b="1" dirty="0" smtClean="0">
                <a:latin typeface="+mn-lt"/>
                <a:cs typeface="+mn-cs"/>
              </a:rPr>
              <a:t>Řízení činnosti krajských koordinátorů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sz="2800" b="1" dirty="0" smtClean="0">
                <a:latin typeface="+mn-lt"/>
                <a:cs typeface="+mn-cs"/>
              </a:rPr>
              <a:t>Kontrolní činnost , návštěvy krajů, analytika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sz="2800" b="1" dirty="0" smtClean="0">
                <a:latin typeface="+mn-lt"/>
                <a:cs typeface="+mn-cs"/>
              </a:rPr>
              <a:t>Účast na setkáních, pietních akcích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sz="2800" b="1" dirty="0" smtClean="0">
                <a:latin typeface="+mn-lt"/>
                <a:cs typeface="+mn-cs"/>
              </a:rPr>
              <a:t>Sběr informací potřebných k analýze činnosti a průběhu projektu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sz="2800" b="1" dirty="0" smtClean="0">
                <a:latin typeface="+mn-lt"/>
                <a:cs typeface="+mn-cs"/>
              </a:rPr>
              <a:t>Příprava a organizace akcí projektu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sz="2800" b="1" dirty="0" smtClean="0">
                <a:latin typeface="+mn-lt"/>
                <a:cs typeface="+mn-cs"/>
              </a:rPr>
              <a:t>Pravidelné vyhodnocení – měsíčně na úrovních KRAJ – ČR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sz="2800" b="1" dirty="0" smtClean="0">
                <a:latin typeface="+mn-lt"/>
                <a:cs typeface="+mn-cs"/>
              </a:rPr>
              <a:t>VETERÁN, přispívali br. Krejčí , VPOVV, </a:t>
            </a:r>
          </a:p>
          <a:p>
            <a:pPr algn="just">
              <a:buFontTx/>
              <a:buChar char="-"/>
            </a:pPr>
            <a:endParaRPr lang="cs-CZ" sz="28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ovéPole 2"/>
          <p:cNvSpPr txBox="1">
            <a:spLocks noChangeArrowheads="1"/>
          </p:cNvSpPr>
          <p:nvPr/>
        </p:nvSpPr>
        <p:spPr bwMode="auto">
          <a:xfrm>
            <a:off x="2916238" y="1557338"/>
            <a:ext cx="2447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>
              <a:latin typeface="Cambria" pitchFamily="18" charset="0"/>
            </a:endParaRPr>
          </a:p>
        </p:txBody>
      </p:sp>
      <p:sp>
        <p:nvSpPr>
          <p:cNvPr id="8196" name="AutoShape 24"/>
          <p:cNvSpPr>
            <a:spLocks noChangeArrowheads="1"/>
          </p:cNvSpPr>
          <p:nvPr/>
        </p:nvSpPr>
        <p:spPr bwMode="auto">
          <a:xfrm>
            <a:off x="2483769" y="1196752"/>
            <a:ext cx="4175794" cy="1656184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sz="2000" b="1" dirty="0" smtClean="0">
              <a:latin typeface="Cambria" pitchFamily="18" charset="0"/>
            </a:endParaRPr>
          </a:p>
          <a:p>
            <a:pPr algn="ctr"/>
            <a:r>
              <a:rPr lang="cs-CZ" sz="2000" b="1" dirty="0" smtClean="0">
                <a:latin typeface="Cambria" pitchFamily="18" charset="0"/>
              </a:rPr>
              <a:t>Vedoucí </a:t>
            </a:r>
            <a:r>
              <a:rPr lang="cs-CZ" sz="2000" b="1" dirty="0">
                <a:latin typeface="Cambria" pitchFamily="18" charset="0"/>
              </a:rPr>
              <a:t>projektu  </a:t>
            </a:r>
          </a:p>
          <a:p>
            <a:pPr algn="ctr"/>
            <a:r>
              <a:rPr lang="cs-CZ" sz="2000" b="1" dirty="0" smtClean="0">
                <a:latin typeface="Cambria" pitchFamily="18" charset="0"/>
              </a:rPr>
              <a:t>Br. Pavel Skácel Mgr.</a:t>
            </a:r>
          </a:p>
          <a:p>
            <a:pPr algn="ctr"/>
            <a:r>
              <a:rPr lang="cs-CZ" sz="2000" b="1" dirty="0" smtClean="0">
                <a:latin typeface="Cambria" pitchFamily="18" charset="0"/>
              </a:rPr>
              <a:t>Zástupce </a:t>
            </a:r>
          </a:p>
          <a:p>
            <a:pPr algn="ctr"/>
            <a:r>
              <a:rPr lang="cs-CZ" sz="2000" b="1" dirty="0" smtClean="0">
                <a:latin typeface="Cambria" pitchFamily="18" charset="0"/>
              </a:rPr>
              <a:t>Br. Milan Mojžíš Ing.</a:t>
            </a:r>
          </a:p>
          <a:p>
            <a:pPr algn="ctr"/>
            <a:endParaRPr lang="cs-CZ" sz="2400" b="1" dirty="0">
              <a:latin typeface="Cambria" pitchFamily="18" charset="0"/>
            </a:endParaRPr>
          </a:p>
        </p:txBody>
      </p:sp>
      <p:sp>
        <p:nvSpPr>
          <p:cNvPr id="8197" name="AutoShape 24"/>
          <p:cNvSpPr>
            <a:spLocks noChangeArrowheads="1"/>
          </p:cNvSpPr>
          <p:nvPr/>
        </p:nvSpPr>
        <p:spPr bwMode="auto">
          <a:xfrm>
            <a:off x="2339975" y="3123067"/>
            <a:ext cx="4319588" cy="719137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 dirty="0">
                <a:latin typeface="Cambria" pitchFamily="18" charset="0"/>
              </a:rPr>
              <a:t>Krajský koordinátor </a:t>
            </a:r>
            <a:r>
              <a:rPr lang="cs-CZ" b="1" dirty="0">
                <a:latin typeface="Cambria" pitchFamily="18" charset="0"/>
              </a:rPr>
              <a:t>(14 x) </a:t>
            </a:r>
          </a:p>
          <a:p>
            <a:pPr algn="ctr"/>
            <a:r>
              <a:rPr lang="cs-CZ" b="1" dirty="0">
                <a:latin typeface="Cambria" pitchFamily="18" charset="0"/>
              </a:rPr>
              <a:t> zároveň vykonává činnost TP</a:t>
            </a:r>
          </a:p>
        </p:txBody>
      </p:sp>
      <p:sp>
        <p:nvSpPr>
          <p:cNvPr id="8198" name="AutoShape 24"/>
          <p:cNvSpPr>
            <a:spLocks noChangeArrowheads="1"/>
          </p:cNvSpPr>
          <p:nvPr/>
        </p:nvSpPr>
        <p:spPr bwMode="auto">
          <a:xfrm>
            <a:off x="2313781" y="4301786"/>
            <a:ext cx="4319588" cy="719137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 dirty="0">
                <a:latin typeface="Cambria" pitchFamily="18" charset="0"/>
              </a:rPr>
              <a:t>Terénní pracovníci </a:t>
            </a:r>
            <a:r>
              <a:rPr lang="cs-CZ" b="1" dirty="0" smtClean="0">
                <a:latin typeface="Cambria" pitchFamily="18" charset="0"/>
              </a:rPr>
              <a:t>(</a:t>
            </a:r>
            <a:r>
              <a:rPr lang="cs-CZ" b="1" dirty="0" smtClean="0">
                <a:latin typeface="Cambria" pitchFamily="18" charset="0"/>
              </a:rPr>
              <a:t>19</a:t>
            </a:r>
            <a:r>
              <a:rPr lang="cs-CZ" b="1" dirty="0" smtClean="0">
                <a:latin typeface="Cambria" pitchFamily="18" charset="0"/>
              </a:rPr>
              <a:t> </a:t>
            </a:r>
            <a:r>
              <a:rPr lang="cs-CZ" b="1" dirty="0">
                <a:latin typeface="Cambria" pitchFamily="18" charset="0"/>
              </a:rPr>
              <a:t>x)</a:t>
            </a:r>
          </a:p>
        </p:txBody>
      </p:sp>
      <p:sp>
        <p:nvSpPr>
          <p:cNvPr id="20" name="Šipka dolů 19"/>
          <p:cNvSpPr/>
          <p:nvPr/>
        </p:nvSpPr>
        <p:spPr>
          <a:xfrm>
            <a:off x="4418013" y="2644775"/>
            <a:ext cx="45719" cy="4782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1" name="Šipka dolů 20"/>
          <p:cNvSpPr/>
          <p:nvPr/>
        </p:nvSpPr>
        <p:spPr>
          <a:xfrm>
            <a:off x="4427538" y="3847532"/>
            <a:ext cx="46037" cy="4542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202" name="AutoShape 24"/>
          <p:cNvSpPr>
            <a:spLocks noChangeArrowheads="1"/>
          </p:cNvSpPr>
          <p:nvPr/>
        </p:nvSpPr>
        <p:spPr bwMode="auto">
          <a:xfrm>
            <a:off x="286431" y="5517232"/>
            <a:ext cx="8572500" cy="719137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3200" b="1" dirty="0">
                <a:latin typeface="Cambria" pitchFamily="18" charset="0"/>
              </a:rPr>
              <a:t>Váleční veteráni  </a:t>
            </a:r>
            <a:r>
              <a:rPr lang="cs-CZ" b="1" dirty="0">
                <a:latin typeface="Cambria" pitchFamily="18" charset="0"/>
              </a:rPr>
              <a:t>( k </a:t>
            </a:r>
            <a:r>
              <a:rPr lang="cs-CZ" b="1" dirty="0" smtClean="0">
                <a:latin typeface="Cambria" pitchFamily="18" charset="0"/>
              </a:rPr>
              <a:t>31. </a:t>
            </a:r>
            <a:r>
              <a:rPr lang="cs-CZ" b="1" dirty="0" smtClean="0">
                <a:latin typeface="Cambria" pitchFamily="18" charset="0"/>
              </a:rPr>
              <a:t>prosinci </a:t>
            </a:r>
            <a:r>
              <a:rPr lang="cs-CZ" b="1" dirty="0" smtClean="0">
                <a:latin typeface="Cambria" pitchFamily="18" charset="0"/>
              </a:rPr>
              <a:t>2014 </a:t>
            </a:r>
            <a:r>
              <a:rPr lang="cs-CZ" b="1" dirty="0">
                <a:latin typeface="Cambria" pitchFamily="18" charset="0"/>
              </a:rPr>
              <a:t>evidováno </a:t>
            </a:r>
            <a:r>
              <a:rPr lang="cs-CZ" b="1" dirty="0" smtClean="0">
                <a:latin typeface="Cambria" pitchFamily="18" charset="0"/>
              </a:rPr>
              <a:t>977</a:t>
            </a:r>
            <a:r>
              <a:rPr lang="cs-CZ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cs-CZ" b="1" dirty="0" smtClean="0">
                <a:latin typeface="Cambria" pitchFamily="18" charset="0"/>
              </a:rPr>
              <a:t> </a:t>
            </a:r>
            <a:r>
              <a:rPr lang="cs-CZ" b="1" dirty="0">
                <a:latin typeface="Cambria" pitchFamily="18" charset="0"/>
              </a:rPr>
              <a:t>VV)</a:t>
            </a:r>
          </a:p>
        </p:txBody>
      </p:sp>
      <p:sp>
        <p:nvSpPr>
          <p:cNvPr id="23" name="Šipka dolů 22"/>
          <p:cNvSpPr/>
          <p:nvPr/>
        </p:nvSpPr>
        <p:spPr>
          <a:xfrm flipH="1">
            <a:off x="4381818" y="5020923"/>
            <a:ext cx="91756" cy="496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204" name="Nadpis 12"/>
          <p:cNvSpPr>
            <a:spLocks noGrp="1"/>
          </p:cNvSpPr>
          <p:nvPr>
            <p:ph type="title"/>
          </p:nvPr>
        </p:nvSpPr>
        <p:spPr>
          <a:xfrm>
            <a:off x="714375" y="571500"/>
            <a:ext cx="7643813" cy="714375"/>
          </a:xfrm>
        </p:spPr>
        <p:txBody>
          <a:bodyPr/>
          <a:lstStyle/>
          <a:p>
            <a:pPr eaLnBrk="1" hangingPunct="1"/>
            <a:r>
              <a:rPr lang="cs-CZ" sz="3600" dirty="0" smtClean="0"/>
              <a:t>Organizační struktura řízení projektu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714375" y="571501"/>
            <a:ext cx="7643813" cy="7143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eaLnBrk="1" hangingPunct="1"/>
            <a:r>
              <a:rPr lang="cs-CZ" sz="2000" b="1" dirty="0" smtClean="0"/>
              <a:t>Klíčová aktivita 02 - Sestavení a práce realizačního týmu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5740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Struktura členění ČR na Kraje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Leden	– zabezpečení nejdůležitějších kroků </a:t>
            </a:r>
          </a:p>
          <a:p>
            <a:pPr marL="514350" indent="-514350">
              <a:buNone/>
            </a:pPr>
            <a:r>
              <a:rPr lang="cs-CZ" sz="2400" dirty="0" smtClean="0"/>
              <a:t>			– zpracování plánů realizace projektu v krajích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sz="2400" dirty="0" smtClean="0"/>
              <a:t>Únor – zapojení terénních pracovníků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sz="2400" dirty="0" smtClean="0"/>
              <a:t>Naplňování základních indikátorů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sz="2400" dirty="0" smtClean="0"/>
              <a:t>Aktualizace databáze VV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sz="2400" dirty="0" smtClean="0"/>
              <a:t>Duben – výměna vedení projektu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sz="2400" dirty="0" smtClean="0"/>
              <a:t>Červenec – vyhodnocení pololetí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sz="2400" dirty="0" smtClean="0"/>
              <a:t>Září – zpracování nového projektu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sz="2400" dirty="0" smtClean="0"/>
              <a:t>Prosinec – vyhodnocení práce závěrečná porada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539750" y="500063"/>
            <a:ext cx="8064500" cy="746125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Projekt „Péče ČsOL o válečné veterány v ČR v roce 2014“</a:t>
            </a:r>
          </a:p>
        </p:txBody>
      </p:sp>
      <p:sp>
        <p:nvSpPr>
          <p:cNvPr id="5123" name="TextovéPole 2"/>
          <p:cNvSpPr txBox="1">
            <a:spLocks noChangeArrowheads="1"/>
          </p:cNvSpPr>
          <p:nvPr/>
        </p:nvSpPr>
        <p:spPr bwMode="auto">
          <a:xfrm>
            <a:off x="684213" y="2636838"/>
            <a:ext cx="78486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1" u="sng" dirty="0">
                <a:latin typeface="Cambria" pitchFamily="18" charset="0"/>
              </a:rPr>
              <a:t>Cíl projektu: </a:t>
            </a:r>
            <a:r>
              <a:rPr lang="cs-CZ" dirty="0">
                <a:latin typeface="Cambria" pitchFamily="18" charset="0"/>
              </a:rPr>
              <a:t>Napomáhat válečným veteránům při plnohodnotném zapojení do života společnosti a bránění jejich sociálnímu vyloučení. Projekt je především zaměřen na </a:t>
            </a:r>
            <a:r>
              <a:rPr lang="cs-CZ" b="1" dirty="0">
                <a:latin typeface="Cambria" pitchFamily="18" charset="0"/>
              </a:rPr>
              <a:t>poskytování individuální péče a podpory členům cílové skupiny</a:t>
            </a:r>
            <a:r>
              <a:rPr lang="cs-CZ" dirty="0">
                <a:latin typeface="Cambria" pitchFamily="18" charset="0"/>
              </a:rPr>
              <a:t>, omezení rizik a důvodů, které mohou veterány ve vysokém věku přivést do kategorie osob sociálně vyloučených, nebo sociálním vyloučením ohrožených a to s přihlédnutím k jejich fyzickým a psychickým  možnostem.</a:t>
            </a:r>
          </a:p>
        </p:txBody>
      </p:sp>
      <p:sp>
        <p:nvSpPr>
          <p:cNvPr id="5124" name="TextovéPole 3"/>
          <p:cNvSpPr txBox="1">
            <a:spLocks noChangeArrowheads="1"/>
          </p:cNvSpPr>
          <p:nvPr/>
        </p:nvSpPr>
        <p:spPr bwMode="auto">
          <a:xfrm>
            <a:off x="684213" y="1268760"/>
            <a:ext cx="77041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1" u="sng" dirty="0">
                <a:latin typeface="Cambria" pitchFamily="18" charset="0"/>
              </a:rPr>
              <a:t>Zřízení  projektu:</a:t>
            </a:r>
            <a:r>
              <a:rPr lang="cs-CZ" b="1" dirty="0">
                <a:latin typeface="Cambria" pitchFamily="18" charset="0"/>
              </a:rPr>
              <a:t> </a:t>
            </a:r>
            <a:r>
              <a:rPr lang="cs-CZ" dirty="0">
                <a:latin typeface="Cambria" pitchFamily="18" charset="0"/>
              </a:rPr>
              <a:t>Na základě podané žádosti o dotaci vydalo MO ČR ROZHODNUTÍ </a:t>
            </a:r>
            <a:r>
              <a:rPr lang="cs-CZ" dirty="0" smtClean="0">
                <a:latin typeface="Cambria" pitchFamily="18" charset="0"/>
              </a:rPr>
              <a:t>č. 100/2014-N </a:t>
            </a:r>
            <a:r>
              <a:rPr lang="cs-CZ" dirty="0">
                <a:latin typeface="Cambria" pitchFamily="18" charset="0"/>
              </a:rPr>
              <a:t>o </a:t>
            </a:r>
            <a:r>
              <a:rPr lang="cs-CZ" dirty="0" smtClean="0">
                <a:latin typeface="Cambria" pitchFamily="18" charset="0"/>
              </a:rPr>
              <a:t>poskytnutí neinvestiční dotace ze státního rozpočtu ČR na rok 2014 </a:t>
            </a:r>
            <a:r>
              <a:rPr lang="cs-CZ" b="1" dirty="0">
                <a:latin typeface="Cambria" pitchFamily="18" charset="0"/>
              </a:rPr>
              <a:t>ze dne </a:t>
            </a:r>
            <a:r>
              <a:rPr lang="cs-CZ" b="1" dirty="0" smtClean="0">
                <a:latin typeface="Cambria" pitchFamily="18" charset="0"/>
              </a:rPr>
              <a:t>20.1.2014 </a:t>
            </a:r>
            <a:r>
              <a:rPr lang="cs-CZ" dirty="0" smtClean="0">
                <a:latin typeface="Cambria" pitchFamily="18" charset="0"/>
              </a:rPr>
              <a:t>– na podporu </a:t>
            </a:r>
            <a:r>
              <a:rPr lang="cs-CZ" dirty="0">
                <a:latin typeface="Cambria" pitchFamily="18" charset="0"/>
              </a:rPr>
              <a:t>projektu ČsOL </a:t>
            </a:r>
            <a:endParaRPr lang="cs-CZ" dirty="0" smtClean="0">
              <a:latin typeface="Cambria" pitchFamily="18" charset="0"/>
            </a:endParaRPr>
          </a:p>
          <a:p>
            <a:pPr algn="just"/>
            <a:r>
              <a:rPr lang="cs-CZ" dirty="0" smtClean="0">
                <a:latin typeface="Cambria" pitchFamily="18" charset="0"/>
              </a:rPr>
              <a:t>s </a:t>
            </a:r>
            <a:r>
              <a:rPr lang="cs-CZ" dirty="0">
                <a:latin typeface="Cambria" pitchFamily="18" charset="0"/>
              </a:rPr>
              <a:t>názvem </a:t>
            </a:r>
            <a:r>
              <a:rPr lang="cs-CZ" b="1" dirty="0">
                <a:latin typeface="Cambria" pitchFamily="18" charset="0"/>
              </a:rPr>
              <a:t>“Péče ČsOL o VV v ČR v roce </a:t>
            </a:r>
            <a:r>
              <a:rPr lang="cs-CZ" b="1" dirty="0" smtClean="0">
                <a:latin typeface="Cambria" pitchFamily="18" charset="0"/>
              </a:rPr>
              <a:t>2014“ </a:t>
            </a:r>
            <a:endParaRPr lang="cs-CZ" b="1" dirty="0">
              <a:latin typeface="Cambria" pitchFamily="18" charset="0"/>
            </a:endParaRPr>
          </a:p>
        </p:txBody>
      </p:sp>
      <p:sp>
        <p:nvSpPr>
          <p:cNvPr id="5125" name="TextovéPole 5"/>
          <p:cNvSpPr txBox="1">
            <a:spLocks noChangeArrowheads="1"/>
          </p:cNvSpPr>
          <p:nvPr/>
        </p:nvSpPr>
        <p:spPr bwMode="auto">
          <a:xfrm>
            <a:off x="684213" y="4797425"/>
            <a:ext cx="78486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1" u="sng" dirty="0">
                <a:latin typeface="Cambria" pitchFamily="18" charset="0"/>
              </a:rPr>
              <a:t>Cílová skupina:</a:t>
            </a:r>
            <a:r>
              <a:rPr lang="cs-CZ" b="1" dirty="0">
                <a:latin typeface="Cambria" pitchFamily="18" charset="0"/>
              </a:rPr>
              <a:t> </a:t>
            </a:r>
            <a:r>
              <a:rPr lang="cs-CZ" dirty="0">
                <a:latin typeface="Cambria" pitchFamily="18" charset="0"/>
              </a:rPr>
              <a:t>K </a:t>
            </a:r>
            <a:r>
              <a:rPr lang="cs-CZ" dirty="0" smtClean="0">
                <a:latin typeface="Cambria" pitchFamily="18" charset="0"/>
              </a:rPr>
              <a:t>1. 1. 2014 </a:t>
            </a:r>
            <a:r>
              <a:rPr lang="cs-CZ" b="1" dirty="0" smtClean="0">
                <a:latin typeface="Cambria" pitchFamily="18" charset="0"/>
              </a:rPr>
              <a:t>1157 </a:t>
            </a:r>
            <a:r>
              <a:rPr lang="cs-CZ" b="1" dirty="0">
                <a:latin typeface="Cambria" pitchFamily="18" charset="0"/>
              </a:rPr>
              <a:t>válečných veteránů</a:t>
            </a:r>
            <a:r>
              <a:rPr lang="cs-CZ" dirty="0">
                <a:latin typeface="Cambria" pitchFamily="18" charset="0"/>
              </a:rPr>
              <a:t>, nositelů osvědčení dle    </a:t>
            </a:r>
            <a:r>
              <a:rPr lang="cs-CZ" b="1" dirty="0">
                <a:latin typeface="Cambria" pitchFamily="18" charset="0"/>
              </a:rPr>
              <a:t>§ 1 odst. 1 písm. a)–f) zákona č. 255/1946 Sb</a:t>
            </a:r>
            <a:r>
              <a:rPr lang="cs-CZ" dirty="0">
                <a:latin typeface="Cambria" pitchFamily="18" charset="0"/>
              </a:rPr>
              <a:t>. o příslušnících </a:t>
            </a:r>
            <a:r>
              <a:rPr lang="cs-CZ" dirty="0" err="1">
                <a:latin typeface="Cambria" pitchFamily="18" charset="0"/>
              </a:rPr>
              <a:t>Ćs</a:t>
            </a:r>
            <a:r>
              <a:rPr lang="cs-CZ" dirty="0">
                <a:latin typeface="Cambria" pitchFamily="18" charset="0"/>
              </a:rPr>
              <a:t>. Armády v zahraničí,  a o některých jiných účastnících národního boje za osvobození, kteří rovněž splňují podmínky pro vydání osvědčení dle zákona č. 170/2002 Sb., o válečných veteránech.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Setkání s hejtmanem SČ kraje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92161" name="Picture 1" descr="F:\IMG_9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344816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714375" y="571500"/>
            <a:ext cx="7643813" cy="9286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b="1" dirty="0" smtClean="0">
                <a:hlinkClick r:id="rId2" action="ppaction://hlinkfile"/>
              </a:rPr>
              <a:t>Krajští koordinátoři</a:t>
            </a:r>
            <a:endParaRPr lang="cs-CZ" b="1" dirty="0" smtClean="0">
              <a:hlinkClick r:id="rId3" action="ppaction://hlinkfile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190337"/>
              </p:ext>
            </p:extLst>
          </p:nvPr>
        </p:nvGraphicFramePr>
        <p:xfrm>
          <a:off x="285750" y="1571625"/>
          <a:ext cx="8462714" cy="4665689"/>
        </p:xfrm>
        <a:graphic>
          <a:graphicData uri="http://schemas.openxmlformats.org/drawingml/2006/table">
            <a:tbl>
              <a:tblPr/>
              <a:tblGrid>
                <a:gridCol w="1797031"/>
                <a:gridCol w="2774855"/>
                <a:gridCol w="3890828"/>
              </a:tblGrid>
              <a:tr h="3890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ZKK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Kraj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Jméno a Příjmení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Praha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Ing. Oldřich AXMAN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STC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Středočeský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RSDr. Stanislav ŠVIDEK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JHC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Jihočeský kraj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Ing. Milan ČAJDÍK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PLK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Plzeňský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Ing. Ivan ČILIAK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KVK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Karlovarský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Ing. Jiří KAŠPÁREK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ULK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Ústecký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Jindřich ČERNÝ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LBK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Liberecký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Josef BUJŇÁK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KHK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Královéhradecký </a:t>
                      </a: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Ing. Jaromír MAREČEK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PAK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Pardubický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Ing. František </a:t>
                      </a:r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BOBEK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VYS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Vysočina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Ing. Karel JEŘÁBEK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JHM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Jihomoravský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Mgr. František TRÁVNÍČEK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OLK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Olomoucký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Mgr. Pavel SKÁCEL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MSK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Moravskoslezský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Mgr. Václav KREJČÍ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ZLK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Zlínský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Karel VACULÍK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714375" y="571501"/>
            <a:ext cx="7643813" cy="7143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eaLnBrk="1" hangingPunct="1"/>
            <a:r>
              <a:rPr lang="cs-CZ" sz="2000" b="1" dirty="0" smtClean="0"/>
              <a:t>Klíčová aktivita 03 - Vedení databáze veteránů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dirty="0" smtClean="0"/>
              <a:t>Pravidelné upřesňování databázových údajů o VV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 smtClean="0"/>
              <a:t>Doplnění údajů o změnách ZS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 smtClean="0"/>
              <a:t>Přehled o plánovaných návštěvách a záznamy z jejich realizací, přehled o osobních kontaktech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 smtClean="0"/>
              <a:t>Postupné doplňování dalších údajů (bojiště, změny hodnosti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 smtClean="0"/>
              <a:t>Telefonování s VV k životnímu jubileu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 smtClean="0"/>
              <a:t>Opravy údajů na portál</a:t>
            </a:r>
          </a:p>
          <a:p>
            <a:pPr marL="514350" indent="-514350">
              <a:buFont typeface="+mj-lt"/>
              <a:buAutoNum type="arabicPeriod"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714375" y="571501"/>
            <a:ext cx="7643813" cy="7143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eaLnBrk="1" hangingPunct="1"/>
            <a:r>
              <a:rPr lang="cs-CZ" sz="2000" b="1" dirty="0" smtClean="0"/>
              <a:t>Klíčová aktivita 04 - Linka pomoci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000" b="1" dirty="0" smtClean="0"/>
              <a:t>Počet hovorů  413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b="1" dirty="0" smtClean="0"/>
              <a:t>Struktura hovorů/dotazů</a:t>
            </a:r>
          </a:p>
          <a:p>
            <a:pPr lvl="0"/>
            <a:r>
              <a:rPr lang="cs-CZ" sz="2000" dirty="0" smtClean="0"/>
              <a:t>žádosti VV o tiskopisy na lázně, na rekreace</a:t>
            </a:r>
          </a:p>
          <a:p>
            <a:pPr lvl="0"/>
            <a:r>
              <a:rPr lang="cs-CZ" sz="2000" dirty="0" smtClean="0"/>
              <a:t>žádosti VV nebo jejich rodin o zabezpečení vyšetření v ÚVN Praha</a:t>
            </a:r>
          </a:p>
          <a:p>
            <a:pPr lvl="0"/>
            <a:r>
              <a:rPr lang="cs-CZ" sz="2000" dirty="0" smtClean="0"/>
              <a:t>žádosti VV nebo jejich rodin o pomoc v zabezpečení umístění do domovů s pečovatelskou službou</a:t>
            </a:r>
          </a:p>
          <a:p>
            <a:pPr lvl="0"/>
            <a:r>
              <a:rPr lang="cs-CZ" sz="2000" dirty="0" smtClean="0"/>
              <a:t>na lince jsou přijímány hovory týkající se odškodnění za 3. odboj, (volající osoby se až na výjimky nepředstavují) volající osoby jsou odkazovány na MO </a:t>
            </a:r>
          </a:p>
          <a:p>
            <a:pPr lvl="0"/>
            <a:r>
              <a:rPr lang="cs-CZ" sz="2000" dirty="0" smtClean="0"/>
              <a:t>na linku se obrací bývalí vojáci z povolání a požadují různá potvrzení (jsou odkazování na VÚSZ)</a:t>
            </a:r>
          </a:p>
          <a:p>
            <a:pPr lvl="0"/>
            <a:r>
              <a:rPr lang="cs-CZ" sz="2000" dirty="0" smtClean="0"/>
              <a:t>novodobí VV se žádostmi o vystavení osvědčení VV nebo duplikátu průkazu VV</a:t>
            </a:r>
          </a:p>
          <a:p>
            <a:pPr lvl="0"/>
            <a:r>
              <a:rPr lang="cs-CZ" sz="2000" dirty="0" smtClean="0"/>
              <a:t>Dotazy na řešení sociálně zdravotní pomoci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Setkání VV s hejtmanem kraje </a:t>
            </a:r>
            <a:r>
              <a:rPr lang="cs-CZ" b="1" dirty="0" err="1" smtClean="0">
                <a:solidFill>
                  <a:srgbClr val="0070C0"/>
                </a:solidFill>
              </a:rPr>
              <a:t>K</a:t>
            </a:r>
            <a:r>
              <a:rPr lang="cs-CZ" b="1" dirty="0" smtClean="0">
                <a:solidFill>
                  <a:srgbClr val="0070C0"/>
                </a:solidFill>
              </a:rPr>
              <a:t>.Vary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79874" name="Picture 2" descr="C:\Users\CSOL\Desktop\Nová složka\DSC07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7128792" cy="4762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714375" y="571501"/>
            <a:ext cx="7643813" cy="7143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eaLnBrk="1" hangingPunct="1"/>
            <a:r>
              <a:rPr lang="cs-CZ" sz="2000" b="1" dirty="0" smtClean="0"/>
              <a:t>Klíčová aktivita 05 - Metodická shromáždění terénních pracovníků</a:t>
            </a:r>
            <a:br>
              <a:rPr lang="cs-CZ" sz="2000" b="1" dirty="0" smtClean="0"/>
            </a:br>
            <a:r>
              <a:rPr lang="cs-CZ" sz="2000" b="1" dirty="0" smtClean="0"/>
              <a:t>kontrolní činnost vedení projektu 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Porada TP a KK – úvodní, závěrečná </a:t>
            </a:r>
          </a:p>
          <a:p>
            <a:r>
              <a:rPr lang="cs-CZ" sz="2800" dirty="0" smtClean="0"/>
              <a:t>Základní úkoly k realizaci a uzavření </a:t>
            </a:r>
            <a:r>
              <a:rPr lang="cs-CZ" sz="2800" dirty="0"/>
              <a:t>PS a DPP</a:t>
            </a:r>
          </a:p>
          <a:p>
            <a:r>
              <a:rPr lang="cs-CZ" sz="2800" dirty="0" smtClean="0"/>
              <a:t>Převzetí pracovní techniky</a:t>
            </a:r>
          </a:p>
          <a:p>
            <a:r>
              <a:rPr lang="cs-CZ" sz="2800" dirty="0" smtClean="0"/>
              <a:t>Školení TP v poskytování první pomoci</a:t>
            </a:r>
          </a:p>
          <a:p>
            <a:r>
              <a:rPr lang="cs-CZ" sz="2800" dirty="0" smtClean="0"/>
              <a:t>Školení KK k užívání prostředí SharePoint pro bezpečnou komunikaci a práci s daty v projektu POVV 2014</a:t>
            </a:r>
          </a:p>
          <a:p>
            <a:r>
              <a:rPr lang="cs-CZ" sz="2800" dirty="0" smtClean="0"/>
              <a:t>Návštěvy v krajích a porady s KK a TP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714375" y="571501"/>
            <a:ext cx="7643813" cy="7143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eaLnBrk="1" hangingPunct="1"/>
            <a:r>
              <a:rPr lang="cs-CZ" sz="2000" b="1" dirty="0" smtClean="0"/>
              <a:t>Klíčová aktivita 06 - Zapojení veteránů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91264" cy="446449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Pietní akce v Praze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Doprovody  na zahraniční akce – pouti ČSOL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Besedy na školách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Přednášky na školách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Podpora aktivit jednot </a:t>
            </a:r>
            <a:r>
              <a:rPr lang="cs-CZ" sz="2400" dirty="0" err="1" smtClean="0"/>
              <a:t>ČsOL</a:t>
            </a:r>
            <a:r>
              <a:rPr lang="cs-CZ" sz="2400" dirty="0" smtClean="0"/>
              <a:t> - účast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Schůze organizací (ČsOL, ČSBS) – účast VV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Setkání veteránů s veřejností na pietních aktech v krajích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Koncerty pro VV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Setkání s představiteli krajů </a:t>
            </a:r>
          </a:p>
          <a:p>
            <a:pPr marL="514350" indent="-514350">
              <a:buNone/>
            </a:pPr>
            <a:r>
              <a:rPr lang="cs-CZ" sz="2400" dirty="0" smtClean="0"/>
              <a:t>Poznámka : klesá počet zájemců –VV o akce. Důvod : věk.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Koncert souboru </a:t>
            </a:r>
            <a:r>
              <a:rPr lang="cs-CZ" b="1" dirty="0" err="1" smtClean="0">
                <a:solidFill>
                  <a:srgbClr val="0070C0"/>
                </a:solidFill>
              </a:rPr>
              <a:t>Ondráš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81922" name="Picture 2" descr="F:\DSC_6337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971600" y="1628800"/>
            <a:ext cx="7380312" cy="4907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714375" y="571501"/>
            <a:ext cx="7643813" cy="71435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eaLnBrk="1" hangingPunct="1"/>
            <a:r>
              <a:rPr lang="cs-CZ" sz="2000" b="1" dirty="0" smtClean="0"/>
              <a:t>Klíčová aktivita 07 - Setkání veteránů s veřejností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dirty="0" smtClean="0"/>
              <a:t>Setkání k životnímu jubileu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 smtClean="0"/>
              <a:t>Setkání s mladou generací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 smtClean="0"/>
              <a:t>Setkání s dárci z PC  hry WORLD </a:t>
            </a:r>
            <a:r>
              <a:rPr lang="cs-CZ" sz="2800" dirty="0" err="1" smtClean="0"/>
              <a:t>of</a:t>
            </a:r>
            <a:r>
              <a:rPr lang="cs-CZ" sz="2800" dirty="0" smtClean="0"/>
              <a:t>  TANKS</a:t>
            </a:r>
          </a:p>
          <a:p>
            <a:pPr marL="514350" indent="-514350">
              <a:buNone/>
            </a:pPr>
            <a:r>
              <a:rPr lang="cs-CZ" sz="2800" dirty="0" smtClean="0"/>
              <a:t>4.   Setkání při příležitosti výročí osvobození</a:t>
            </a:r>
          </a:p>
          <a:p>
            <a:pPr marL="514350" indent="-514350">
              <a:buNone/>
            </a:pPr>
            <a:r>
              <a:rPr lang="cs-CZ" sz="2800" dirty="0" smtClean="0"/>
              <a:t>      Ostravy</a:t>
            </a:r>
          </a:p>
          <a:p>
            <a:pPr marL="514350" indent="-514350">
              <a:buAutoNum type="arabicPeriod" startAt="5"/>
            </a:pPr>
            <a:r>
              <a:rPr lang="cs-CZ" sz="2800" dirty="0" smtClean="0"/>
              <a:t>Setkání s hejtmany krajů SČ, KV, OL</a:t>
            </a:r>
          </a:p>
          <a:p>
            <a:pPr marL="514350" indent="-514350">
              <a:buAutoNum type="arabicPeriod" startAt="5"/>
            </a:pPr>
            <a:r>
              <a:rPr lang="cs-CZ" sz="2800" dirty="0" smtClean="0"/>
              <a:t>Účast na vzpomínkových akcích v zahraničí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714375" y="571501"/>
            <a:ext cx="7643813" cy="7143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eaLnBrk="1" hangingPunct="1"/>
            <a:r>
              <a:rPr lang="cs-CZ" sz="2000" b="1" dirty="0" smtClean="0"/>
              <a:t>Klíčová aktivita 08 - Aktivita jednot ČsOL v péči o veterány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Spolupráce s jednotami</a:t>
            </a:r>
          </a:p>
          <a:p>
            <a:pPr marL="514350" indent="-514350">
              <a:buFont typeface="+mj-lt"/>
              <a:buAutoNum type="arabicPeriod"/>
            </a:pPr>
            <a:endParaRPr lang="cs-CZ" dirty="0" smtClean="0"/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Příprava akcí spolu s členy jednot</a:t>
            </a:r>
          </a:p>
          <a:p>
            <a:pPr marL="514350" indent="-514350">
              <a:buFont typeface="+mj-lt"/>
              <a:buAutoNum type="arabicPeriod"/>
            </a:pPr>
            <a:endParaRPr lang="cs-CZ" dirty="0" smtClean="0"/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Vyhodnocení akcí jednot</a:t>
            </a:r>
          </a:p>
          <a:p>
            <a:pPr marL="514350" indent="-514350">
              <a:buFont typeface="+mj-lt"/>
              <a:buAutoNum type="arabicPeriod"/>
            </a:pPr>
            <a:endParaRPr lang="cs-CZ" dirty="0" smtClean="0"/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Pomoc veteránům ze strany jednot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Oslavy osvobození Ostravy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46081" name="Picture 1" descr="F:\DSC_0244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632848" cy="5055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714375" y="571501"/>
            <a:ext cx="7643813" cy="7143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eaLnBrk="1" hangingPunct="1"/>
            <a:r>
              <a:rPr lang="cs-CZ" sz="2000" b="1" dirty="0" smtClean="0"/>
              <a:t>Klíčová aktivita 09 - Financování a vyúčtování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Zpracování plánu čerpání rozpočtu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Vedení pokladny projektu POVV 2014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Upřesnění systému objednávání a fakturace v  struktuře vedení projektu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Příprava procesů k vyhodnocování jednotlivých období projektu v souladu s  podmínkami Rozhodnutí MO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Kontrola MO (financování projektu v roce 2013).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/>
              <a:t>Zpravodaj 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3600" b="1" dirty="0" smtClean="0"/>
              <a:t>projektu </a:t>
            </a:r>
            <a:r>
              <a:rPr lang="cs-CZ" sz="3600" b="1" dirty="0"/>
              <a:t>ČsOL Péče o válečné veterány</a:t>
            </a:r>
            <a:endParaRPr lang="cs-CZ" sz="3600" dirty="0"/>
          </a:p>
        </p:txBody>
      </p:sp>
      <p:pic>
        <p:nvPicPr>
          <p:cNvPr id="82946" name="Picture 2" descr="F:\IMG_9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7344816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49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32" descr="Obrázek Legion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2205038"/>
            <a:ext cx="194945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823449" y="1071546"/>
            <a:ext cx="74633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+mn-cs"/>
              </a:rPr>
              <a:t>KONEC  PREZENTACE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285720" y="5661248"/>
            <a:ext cx="8572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Díky za pozornost .</a:t>
            </a:r>
            <a:endParaRPr lang="cs-CZ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Rozpočet projektu 2014</a:t>
            </a:r>
            <a:endParaRPr lang="cs-CZ" b="1" dirty="0"/>
          </a:p>
        </p:txBody>
      </p:sp>
      <p:graphicFrame>
        <p:nvGraphicFramePr>
          <p:cNvPr id="3" name="Graf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024476"/>
              </p:ext>
            </p:extLst>
          </p:nvPr>
        </p:nvGraphicFramePr>
        <p:xfrm>
          <a:off x="1259632" y="2420888"/>
          <a:ext cx="6480373" cy="38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238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</a:rPr>
              <a:t>Oslavy osvobození Prahy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44033" name="Picture 1" descr="F:\IMG_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488324" cy="4992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Váleční veteráni </a:t>
            </a:r>
            <a:r>
              <a:rPr lang="cs-CZ" b="1" dirty="0" smtClean="0"/>
              <a:t>663/314 </a:t>
            </a:r>
            <a:r>
              <a:rPr lang="cs-CZ" b="1" dirty="0" smtClean="0"/>
              <a:t>žen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Skladba dle hodnosti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Generálové  	  8</a:t>
            </a:r>
          </a:p>
          <a:p>
            <a:r>
              <a:rPr lang="cs-CZ" dirty="0" smtClean="0"/>
              <a:t>Plukovníci		</a:t>
            </a:r>
            <a:r>
              <a:rPr lang="cs-CZ" dirty="0" smtClean="0"/>
              <a:t>82</a:t>
            </a:r>
            <a:endParaRPr lang="cs-CZ" dirty="0" smtClean="0"/>
          </a:p>
          <a:p>
            <a:r>
              <a:rPr lang="cs-CZ" dirty="0" smtClean="0"/>
              <a:t>Důstojníci		</a:t>
            </a:r>
            <a:r>
              <a:rPr lang="cs-CZ" dirty="0" smtClean="0"/>
              <a:t>162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Skladba dle věku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smtClean="0"/>
              <a:t>106 letí	1</a:t>
            </a:r>
          </a:p>
          <a:p>
            <a:r>
              <a:rPr lang="cs-CZ" dirty="0" smtClean="0"/>
              <a:t>101 letí	2	</a:t>
            </a:r>
          </a:p>
          <a:p>
            <a:r>
              <a:rPr lang="cs-CZ" dirty="0" smtClean="0"/>
              <a:t>100 letí	4</a:t>
            </a:r>
          </a:p>
          <a:p>
            <a:r>
              <a:rPr lang="cs-CZ" dirty="0" smtClean="0"/>
              <a:t>99 letí	3</a:t>
            </a:r>
          </a:p>
          <a:p>
            <a:r>
              <a:rPr lang="cs-CZ" dirty="0" smtClean="0"/>
              <a:t>98 letí	</a:t>
            </a:r>
            <a:r>
              <a:rPr lang="cs-CZ" dirty="0" smtClean="0"/>
              <a:t>5</a:t>
            </a:r>
            <a:endParaRPr lang="cs-CZ" dirty="0" smtClean="0"/>
          </a:p>
          <a:p>
            <a:r>
              <a:rPr lang="cs-CZ" dirty="0" smtClean="0"/>
              <a:t>97 letí	8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48 partyzáni z </a:t>
            </a:r>
            <a:r>
              <a:rPr lang="cs-CZ" dirty="0" err="1" smtClean="0"/>
              <a:t>býv</a:t>
            </a:r>
            <a:r>
              <a:rPr lang="cs-CZ" dirty="0" smtClean="0"/>
              <a:t>. Jug.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ČsOL-šablon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515FC755E83E46A7BB506F26E0091C" ma:contentTypeVersion="" ma:contentTypeDescription="Vytvoří nový dokument" ma:contentTypeScope="" ma:versionID="5064c337fb5e3d7ff5ce20d305fbe161">
  <xsd:schema xmlns:xsd="http://www.w3.org/2001/XMLSchema" xmlns:xs="http://www.w3.org/2001/XMLSchema" xmlns:p="http://schemas.microsoft.com/office/2006/metadata/properties" xmlns:ns2="600f9ba5-14eb-4f0c-be15-a8bb79b0e68e" targetNamespace="http://schemas.microsoft.com/office/2006/metadata/properties" ma:root="true" ma:fieldsID="18c0a5449633d5f881c510c5d36aef9a" ns2:_="">
    <xsd:import namespace="600f9ba5-14eb-4f0c-be15-a8bb79b0e68e"/>
    <xsd:element name="properties">
      <xsd:complexType>
        <xsd:sequence>
          <xsd:element name="documentManagement">
            <xsd:complexType>
              <xsd:all>
                <xsd:element ref="ns2:Kraj_x0020_Č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0f9ba5-14eb-4f0c-be15-a8bb79b0e68e" elementFormDefault="qualified">
    <xsd:import namespace="http://schemas.microsoft.com/office/2006/documentManagement/types"/>
    <xsd:import namespace="http://schemas.microsoft.com/office/infopath/2007/PartnerControls"/>
    <xsd:element name="Kraj_x0020_ČR" ma:index="8" nillable="true" ma:displayName="Kraj ČR" ma:format="Dropdown" ma:internalName="Kraj_x0020__x010c_R">
      <xsd:simpleType>
        <xsd:restriction base="dms:Choice">
          <xsd:enumeration value="Praha"/>
          <xsd:enumeration value="Středočeský kraj"/>
          <xsd:enumeration value="Jihočeský kraj"/>
          <xsd:enumeration value="Plzeňský kraj"/>
          <xsd:enumeration value="Karlovarský kraj"/>
          <xsd:enumeration value="Ústecký kraj"/>
          <xsd:enumeration value="Liberecký kraj"/>
          <xsd:enumeration value="Královehradecký kraj"/>
          <xsd:enumeration value="Pardubický kraj"/>
          <xsd:enumeration value="Kraj Vysočina"/>
          <xsd:enumeration value="Jihomoravský kraj"/>
          <xsd:enumeration value="Olomoucký kraj"/>
          <xsd:enumeration value="Moravskoslezský kraj"/>
          <xsd:enumeration value="Zlínský kraj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raj_x0020_ČR xmlns="600f9ba5-14eb-4f0c-be15-a8bb79b0e68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2D3E91-8393-4894-83DE-AB4A6A4B149D}"/>
</file>

<file path=customXml/itemProps2.xml><?xml version="1.0" encoding="utf-8"?>
<ds:datastoreItem xmlns:ds="http://schemas.openxmlformats.org/officeDocument/2006/customXml" ds:itemID="{52950FCD-5C70-4107-A396-5B1D5A620BD8}"/>
</file>

<file path=customXml/itemProps3.xml><?xml version="1.0" encoding="utf-8"?>
<ds:datastoreItem xmlns:ds="http://schemas.openxmlformats.org/officeDocument/2006/customXml" ds:itemID="{F698F966-4C2F-4B37-9BA7-C17DBA4CE4ED}"/>
</file>

<file path=docProps/app.xml><?xml version="1.0" encoding="utf-8"?>
<Properties xmlns="http://schemas.openxmlformats.org/officeDocument/2006/extended-properties" xmlns:vt="http://schemas.openxmlformats.org/officeDocument/2006/docPropsVTypes">
  <Template>ČsOL-šablona</Template>
  <TotalTime>6596</TotalTime>
  <Words>1161</Words>
  <Application>Microsoft Office PowerPoint</Application>
  <PresentationFormat>Předvádění na obrazovce (4:3)</PresentationFormat>
  <Paragraphs>305</Paragraphs>
  <Slides>62</Slides>
  <Notes>4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4" baseType="lpstr">
      <vt:lpstr>ČsOL-šablona</vt:lpstr>
      <vt:lpstr>List</vt:lpstr>
      <vt:lpstr>Prezentace aplikace PowerPoint</vt:lpstr>
      <vt:lpstr>Prezentace aplikace PowerPoint</vt:lpstr>
      <vt:lpstr>Vyhodnocení projektu</vt:lpstr>
      <vt:lpstr>Projekt „Péče ČsOL o válečné veterány v ČR v roce 2014“</vt:lpstr>
      <vt:lpstr>Projekt „Péče ČsOL o válečné veterány v ČR v roce 2014“</vt:lpstr>
      <vt:lpstr>Oslavy osvobození Ostravy</vt:lpstr>
      <vt:lpstr>Rozpočet projektu 2014</vt:lpstr>
      <vt:lpstr>Oslavy osvobození Prahy</vt:lpstr>
      <vt:lpstr>Váleční veteráni 663/314 žen</vt:lpstr>
      <vt:lpstr>Oslavy Dne ozbrojených sil</vt:lpstr>
      <vt:lpstr>Monitorovací indikátory projektu POVV 2013</vt:lpstr>
      <vt:lpstr>Počet VV v krajích ČR</vt:lpstr>
      <vt:lpstr>Rozložení počtu VV</vt:lpstr>
      <vt:lpstr>VV v krajích ČR stav k 31.12.2014</vt:lpstr>
      <vt:lpstr>Vývoj počtu VV 2014 v ČR</vt:lpstr>
      <vt:lpstr>Průměrný věk VV v krajích ČR</vt:lpstr>
      <vt:lpstr>Věková struktura VV</vt:lpstr>
      <vt:lpstr>Počet zemřelých VV měsíčně</vt:lpstr>
      <vt:lpstr>Věková struktura VV  2011-2014</vt:lpstr>
      <vt:lpstr>Zdravotní stav VV</vt:lpstr>
      <vt:lpstr>Účast VV na oslavách výročí Dne D</vt:lpstr>
      <vt:lpstr>Monitorovací indikátory projektu POVV 2014</vt:lpstr>
      <vt:lpstr>Monitorovací indikátory projektu POVV 2014</vt:lpstr>
      <vt:lpstr>Akcí schopný</vt:lpstr>
      <vt:lpstr>Prezentace aplikace PowerPoint</vt:lpstr>
      <vt:lpstr>Legionářská pouť do Francie Paříž</vt:lpstr>
      <vt:lpstr>Legionářská pouť do Francie Bayone</vt:lpstr>
      <vt:lpstr>Legionářská pouť do Kyjeva</vt:lpstr>
      <vt:lpstr>70. Výročí Dukelské operace</vt:lpstr>
      <vt:lpstr>Přísaha na Vítkově</vt:lpstr>
      <vt:lpstr>Naši století VV</vt:lpstr>
      <vt:lpstr>Legiomarš č.2</vt:lpstr>
      <vt:lpstr>Naši VV generálové </vt:lpstr>
      <vt:lpstr>  Příběhy VV VV  Tikalová – několik let žila v azylu kanceláře ČSBS.  Tento stav se po zjištění povedlo v krátké době změnit díky pochopení pracovníků MO a VN Pha. Nyní je  umístěna v domově pro VV  ve VN Pha. VV  Grunfeld – těšil se velice na oslavu svých 100 tých narozenin. Úraz vše zhatil a oslava se nekonala.  VV  Parobek – Vlastní nepozorností přišel o důchod z Chorvatska, přes veškerou snahu se nepovedlo důchod znovu získat. Dva dopisy na důchodovou správu do Zagrebu nestačily.  VV Rausnitz –zachránil MEOPTU Přerov  před krachem, stále cestuje po světě a shání zakázky. Zaměstnanci firmy mu nechali udělat bystu, která je umístěna ve vestibulu podniku. Sám ze své iniciativy uvolní  pro veterány OL kraje uvolní 50 000,- na jejich zdravotní pomůcky . </vt:lpstr>
      <vt:lpstr>Lázeňská péče </vt:lpstr>
      <vt:lpstr>Domov pro VV K.Vary</vt:lpstr>
      <vt:lpstr>Domov pro VV Praha</vt:lpstr>
      <vt:lpstr>VV v Líních s ČSOL Pha 1 </vt:lpstr>
      <vt:lpstr>Setkání s prezidentem republiky Opava - Brno </vt:lpstr>
      <vt:lpstr>Zaslouží ocenění . Vedení projektu se rozhodlo vystavit pamětní listy  pro pracovníky projektu u příležitosti 100 let od založení ČS legií   </vt:lpstr>
      <vt:lpstr>Naplnění harmonogramu</vt:lpstr>
      <vt:lpstr>Klíčové aktivity</vt:lpstr>
      <vt:lpstr>Klíčová aktivita 01 - Sestavení a práce řídícího týmu</vt:lpstr>
      <vt:lpstr>106 let - VV Stanislav Spáčil</vt:lpstr>
      <vt:lpstr>Prezentace aplikace PowerPoint</vt:lpstr>
      <vt:lpstr>Prezentace aplikace PowerPoint</vt:lpstr>
      <vt:lpstr>Prezentace aplikace PowerPoint</vt:lpstr>
      <vt:lpstr>Organizační struktura řízení projektu</vt:lpstr>
      <vt:lpstr>Klíčová aktivita 02 - Sestavení a práce realizačního týmu</vt:lpstr>
      <vt:lpstr>Setkání s hejtmanem SČ kraje</vt:lpstr>
      <vt:lpstr>Krajští koordinátoři</vt:lpstr>
      <vt:lpstr>Klíčová aktivita 03 - Vedení databáze veteránů</vt:lpstr>
      <vt:lpstr>Klíčová aktivita 04 - Linka pomoci</vt:lpstr>
      <vt:lpstr>Setkání VV s hejtmanem kraje K.Vary</vt:lpstr>
      <vt:lpstr>Klíčová aktivita 05 - Metodická shromáždění terénních pracovníků kontrolní činnost vedení projektu </vt:lpstr>
      <vt:lpstr>Klíčová aktivita 06 - Zapojení veteránů</vt:lpstr>
      <vt:lpstr>Koncert souboru Ondráš</vt:lpstr>
      <vt:lpstr>Klíčová aktivita 07 - Setkání veteránů s veřejností</vt:lpstr>
      <vt:lpstr>Klíčová aktivita 08 - Aktivita jednot ČsOL v péči o veterány</vt:lpstr>
      <vt:lpstr>Klíčová aktivita 09 - Financování a vyúčtování</vt:lpstr>
      <vt:lpstr>Zpravodaj  projektu ČsOL Péče o válečné veterány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CsOL</dc:creator>
  <cp:lastModifiedBy>JaNo</cp:lastModifiedBy>
  <cp:revision>522</cp:revision>
  <cp:lastPrinted>2014-12-03T09:01:31Z</cp:lastPrinted>
  <dcterms:created xsi:type="dcterms:W3CDTF">2010-10-13T11:38:31Z</dcterms:created>
  <dcterms:modified xsi:type="dcterms:W3CDTF">2015-01-15T10:13:59Z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0x0101001F515FC755E83E46A7BB506F26E0091C</vt:lpwstr>
  </property>
</Properties>
</file>