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5"/>
  </p:sldMasterIdLst>
  <p:notesMasterIdLst>
    <p:notesMasterId r:id="rId30"/>
  </p:notesMasterIdLst>
  <p:sldIdLst>
    <p:sldId id="256" r:id="rId6"/>
    <p:sldId id="326" r:id="rId7"/>
    <p:sldId id="257" r:id="rId8"/>
    <p:sldId id="260" r:id="rId9"/>
    <p:sldId id="278" r:id="rId10"/>
    <p:sldId id="317" r:id="rId11"/>
    <p:sldId id="314" r:id="rId12"/>
    <p:sldId id="338" r:id="rId13"/>
    <p:sldId id="340" r:id="rId14"/>
    <p:sldId id="341" r:id="rId15"/>
    <p:sldId id="342" r:id="rId16"/>
    <p:sldId id="329" r:id="rId17"/>
    <p:sldId id="330" r:id="rId18"/>
    <p:sldId id="331" r:id="rId19"/>
    <p:sldId id="332" r:id="rId20"/>
    <p:sldId id="319" r:id="rId21"/>
    <p:sldId id="322" r:id="rId22"/>
    <p:sldId id="333" r:id="rId23"/>
    <p:sldId id="318" r:id="rId24"/>
    <p:sldId id="334" r:id="rId25"/>
    <p:sldId id="304" r:id="rId26"/>
    <p:sldId id="336" r:id="rId27"/>
    <p:sldId id="337" r:id="rId28"/>
    <p:sldId id="269" r:id="rId29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9520" autoAdjust="0"/>
  </p:normalViewPr>
  <p:slideViewPr>
    <p:cSldViewPr>
      <p:cViewPr>
        <p:scale>
          <a:sx n="80" d="100"/>
          <a:sy n="80" d="100"/>
        </p:scale>
        <p:origin x="-4434" y="-15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'Rozbor-stavy'!$P$2</c:f>
          <c:strCache>
            <c:ptCount val="1"/>
            <c:pt idx="0">
              <c:v>stav k 30.06.2015</c:v>
            </c:pt>
          </c:strCache>
        </c:strRef>
      </c:tx>
      <c:layout/>
      <c:overlay val="0"/>
      <c:txPr>
        <a:bodyPr/>
        <a:lstStyle/>
        <a:p>
          <a:pPr>
            <a:defRPr/>
          </a:pPr>
          <a:endParaRPr lang="cs-CZ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dLbls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NOJ_stavy_VV_2015.xlsx!k_stavy_obd</c:f>
              <c:strCache>
                <c:ptCount val="7"/>
                <c:pt idx="0">
                  <c:v>12/2014</c:v>
                </c:pt>
                <c:pt idx="1">
                  <c:v>1/2015</c:v>
                </c:pt>
                <c:pt idx="2">
                  <c:v>2/2015</c:v>
                </c:pt>
                <c:pt idx="3">
                  <c:v>3/2015</c:v>
                </c:pt>
                <c:pt idx="4">
                  <c:v>4/2015</c:v>
                </c:pt>
                <c:pt idx="5">
                  <c:v>5/2015</c:v>
                </c:pt>
                <c:pt idx="6">
                  <c:v>6/2015</c:v>
                </c:pt>
              </c:strCache>
            </c:strRef>
          </c:cat>
          <c:val>
            <c:numRef>
              <c:f>NOJ_stavy_VV_2015.xlsx!k_stavy_pocet</c:f>
              <c:numCache>
                <c:formatCode>General</c:formatCode>
                <c:ptCount val="7"/>
                <c:pt idx="0">
                  <c:v>973</c:v>
                </c:pt>
                <c:pt idx="1">
                  <c:v>953</c:v>
                </c:pt>
                <c:pt idx="2">
                  <c:v>934</c:v>
                </c:pt>
                <c:pt idx="3">
                  <c:v>916</c:v>
                </c:pt>
                <c:pt idx="4">
                  <c:v>904</c:v>
                </c:pt>
                <c:pt idx="5">
                  <c:v>895</c:v>
                </c:pt>
                <c:pt idx="6">
                  <c:v>883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upDownBars>
          <c:gapWidth val="150"/>
          <c:upBars/>
          <c:downBars/>
        </c:upDownBars>
        <c:marker val="1"/>
        <c:smooth val="0"/>
        <c:axId val="131048960"/>
        <c:axId val="131050880"/>
      </c:lineChart>
      <c:catAx>
        <c:axId val="131048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Měsíc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1050880"/>
        <c:crosses val="autoZero"/>
        <c:auto val="1"/>
        <c:lblAlgn val="ctr"/>
        <c:lblOffset val="100"/>
        <c:noMultiLvlLbl val="0"/>
      </c:catAx>
      <c:valAx>
        <c:axId val="131050880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Počet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1048960"/>
        <c:crosses val="autoZero"/>
        <c:crossBetween val="between"/>
      </c:valAx>
    </c:plotArea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'Rozbor-stavy'!$R$27</c:f>
          <c:strCache>
            <c:ptCount val="1"/>
            <c:pt idx="0">
              <c:v>období 01.01.2015-30.06.2015</c:v>
            </c:pt>
          </c:strCache>
        </c:strRef>
      </c:tx>
      <c:layout/>
      <c:overlay val="0"/>
      <c:txPr>
        <a:bodyPr/>
        <a:lstStyle/>
        <a:p>
          <a:pPr>
            <a:defRPr/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NOJ_stavy_VV_2015.xlsx!k_zemreli</c:f>
              <c:numCache>
                <c:formatCode>General</c:formatCode>
                <c:ptCount val="6"/>
                <c:pt idx="0">
                  <c:v>22</c:v>
                </c:pt>
                <c:pt idx="1">
                  <c:v>20</c:v>
                </c:pt>
                <c:pt idx="2">
                  <c:v>18</c:v>
                </c:pt>
                <c:pt idx="3">
                  <c:v>14</c:v>
                </c:pt>
                <c:pt idx="4">
                  <c:v>9</c:v>
                </c:pt>
                <c:pt idx="5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5172224"/>
        <c:axId val="176440064"/>
      </c:barChart>
      <c:catAx>
        <c:axId val="1751722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Měsíc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76440064"/>
        <c:crosses val="autoZero"/>
        <c:auto val="1"/>
        <c:lblAlgn val="ctr"/>
        <c:lblOffset val="100"/>
        <c:noMultiLvlLbl val="0"/>
      </c:catAx>
      <c:valAx>
        <c:axId val="17644006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Počet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517222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'Věkové skupiny'!$P$29</c:f>
          <c:strCache>
            <c:ptCount val="1"/>
            <c:pt idx="0">
              <c:v>stav k 30.06.2015</c:v>
            </c:pt>
          </c:strCache>
        </c:strRef>
      </c:tx>
      <c:layout/>
      <c:overlay val="0"/>
      <c:txPr>
        <a:bodyPr/>
        <a:lstStyle/>
        <a:p>
          <a:pPr>
            <a:defRPr/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'Věkové skupiny'!$E$9:$E$20</c:f>
              <c:strCache>
                <c:ptCount val="1"/>
                <c:pt idx="0">
                  <c:v>79-80 81-82 83-84 85-86 87-88 89-90 91-92 93-94 95-96 97-98 99-100 101-102</c:v>
                </c:pt>
              </c:strCache>
            </c:strRef>
          </c:tx>
          <c:invertIfNegative val="0"/>
          <c:cat>
            <c:strRef>
              <c:f>'Věkové skupiny'!$E$9:$E$20</c:f>
              <c:strCache>
                <c:ptCount val="12"/>
                <c:pt idx="0">
                  <c:v>79-80</c:v>
                </c:pt>
                <c:pt idx="1">
                  <c:v>81-82</c:v>
                </c:pt>
                <c:pt idx="2">
                  <c:v>83-84</c:v>
                </c:pt>
                <c:pt idx="3">
                  <c:v>85-86</c:v>
                </c:pt>
                <c:pt idx="4">
                  <c:v>87-88</c:v>
                </c:pt>
                <c:pt idx="5">
                  <c:v>89-90</c:v>
                </c:pt>
                <c:pt idx="6">
                  <c:v>91-92</c:v>
                </c:pt>
                <c:pt idx="7">
                  <c:v>93-94</c:v>
                </c:pt>
                <c:pt idx="8">
                  <c:v>95-96</c:v>
                </c:pt>
                <c:pt idx="9">
                  <c:v>97-98</c:v>
                </c:pt>
                <c:pt idx="10">
                  <c:v>99-100</c:v>
                </c:pt>
                <c:pt idx="11">
                  <c:v>101-102</c:v>
                </c:pt>
              </c:strCache>
            </c:strRef>
          </c:cat>
          <c:val>
            <c:numRef>
              <c:f>'Věkové skupiny'!$J$9:$J$20</c:f>
              <c:numCache>
                <c:formatCode>General</c:formatCode>
                <c:ptCount val="12"/>
                <c:pt idx="0">
                  <c:v>2</c:v>
                </c:pt>
                <c:pt idx="1">
                  <c:v>12</c:v>
                </c:pt>
                <c:pt idx="2">
                  <c:v>26</c:v>
                </c:pt>
                <c:pt idx="3">
                  <c:v>56</c:v>
                </c:pt>
                <c:pt idx="4">
                  <c:v>149</c:v>
                </c:pt>
                <c:pt idx="5">
                  <c:v>225</c:v>
                </c:pt>
                <c:pt idx="6">
                  <c:v>190</c:v>
                </c:pt>
                <c:pt idx="7">
                  <c:v>140</c:v>
                </c:pt>
                <c:pt idx="8">
                  <c:v>54</c:v>
                </c:pt>
                <c:pt idx="9">
                  <c:v>14</c:v>
                </c:pt>
                <c:pt idx="10">
                  <c:v>6</c:v>
                </c:pt>
                <c:pt idx="11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6576768"/>
        <c:axId val="176660864"/>
      </c:barChart>
      <c:catAx>
        <c:axId val="1765767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věk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76660864"/>
        <c:crosses val="autoZero"/>
        <c:auto val="1"/>
        <c:lblAlgn val="ctr"/>
        <c:lblOffset val="100"/>
        <c:noMultiLvlLbl val="0"/>
      </c:catAx>
      <c:valAx>
        <c:axId val="1766608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počet VV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657676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'Akceschopnost VV'!$A$52</c:f>
          <c:strCache>
            <c:ptCount val="1"/>
            <c:pt idx="0">
              <c:v>stav k 30.06.2015</c:v>
            </c:pt>
          </c:strCache>
        </c:strRef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'Akceschopnost VV'!$A$20</c:f>
              <c:strCache>
                <c:ptCount val="1"/>
                <c:pt idx="0">
                  <c:v>Celkem</c:v>
                </c:pt>
              </c:strCache>
            </c:strRef>
          </c:tx>
          <c:invertIfNegative val="0"/>
          <c:cat>
            <c:strRef>
              <c:f>'Akceschopnost VV'!$B$5:$F$5</c:f>
              <c:strCache>
                <c:ptCount val="5"/>
                <c:pt idx="0">
                  <c:v>Akcí schopný</c:v>
                </c:pt>
                <c:pt idx="1">
                  <c:v>Samostatný</c:v>
                </c:pt>
                <c:pt idx="2">
                  <c:v>Pohyblivý s doprovodem</c:v>
                </c:pt>
                <c:pt idx="3">
                  <c:v>Nepohyblivý</c:v>
                </c:pt>
                <c:pt idx="4">
                  <c:v>Nepřeje si kontakty</c:v>
                </c:pt>
              </c:strCache>
            </c:strRef>
          </c:cat>
          <c:val>
            <c:numRef>
              <c:f>'Akceschopnost VV'!$B$20:$F$20</c:f>
              <c:numCache>
                <c:formatCode>General</c:formatCode>
                <c:ptCount val="5"/>
                <c:pt idx="0">
                  <c:v>105</c:v>
                </c:pt>
                <c:pt idx="1">
                  <c:v>204</c:v>
                </c:pt>
                <c:pt idx="2">
                  <c:v>402</c:v>
                </c:pt>
                <c:pt idx="3">
                  <c:v>167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7866624"/>
        <c:axId val="177868160"/>
      </c:barChart>
      <c:catAx>
        <c:axId val="177866624"/>
        <c:scaling>
          <c:orientation val="minMax"/>
        </c:scaling>
        <c:delete val="0"/>
        <c:axPos val="b"/>
        <c:majorTickMark val="out"/>
        <c:minorTickMark val="none"/>
        <c:tickLblPos val="nextTo"/>
        <c:crossAx val="177868160"/>
        <c:crosses val="autoZero"/>
        <c:auto val="1"/>
        <c:lblAlgn val="ctr"/>
        <c:lblOffset val="100"/>
        <c:noMultiLvlLbl val="0"/>
      </c:catAx>
      <c:valAx>
        <c:axId val="177868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786662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'Rozbor návštěv 1'!$B$46</c:f>
          <c:strCache>
            <c:ptCount val="1"/>
            <c:pt idx="0">
              <c:v>období: 01.01.2015-30.06.2015</c:v>
            </c:pt>
          </c:strCache>
        </c:strRef>
      </c:tx>
      <c:layout/>
      <c:overlay val="0"/>
      <c:txPr>
        <a:bodyPr/>
        <a:lstStyle/>
        <a:p>
          <a:pPr>
            <a:defRPr/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'Rozbor návštěv 1'!$A$9</c:f>
              <c:strCache>
                <c:ptCount val="1"/>
                <c:pt idx="0">
                  <c:v>Návštěva VV</c:v>
                </c:pt>
              </c:strCache>
            </c:strRef>
          </c:tx>
          <c:invertIfNegative val="0"/>
          <c:val>
            <c:numRef>
              <c:f>'NOJ_Rozbor návštěv VV - A 2015.xlsx'!k_nav_pocet</c:f>
              <c:numCache>
                <c:formatCode>General</c:formatCode>
                <c:ptCount val="6"/>
                <c:pt idx="0">
                  <c:v>321</c:v>
                </c:pt>
                <c:pt idx="1">
                  <c:v>341</c:v>
                </c:pt>
                <c:pt idx="2">
                  <c:v>342</c:v>
                </c:pt>
                <c:pt idx="3">
                  <c:v>348</c:v>
                </c:pt>
                <c:pt idx="4">
                  <c:v>332</c:v>
                </c:pt>
                <c:pt idx="5">
                  <c:v>337</c:v>
                </c:pt>
              </c:numCache>
            </c:numRef>
          </c:val>
        </c:ser>
        <c:ser>
          <c:idx val="1"/>
          <c:order val="1"/>
          <c:tx>
            <c:strRef>
              <c:f>'Rozbor návštěv 1'!$A$10</c:f>
              <c:strCache>
                <c:ptCount val="1"/>
                <c:pt idx="0">
                  <c:v>Osobní kontakt VV</c:v>
                </c:pt>
              </c:strCache>
            </c:strRef>
          </c:tx>
          <c:invertIfNegative val="0"/>
          <c:val>
            <c:numRef>
              <c:f>'NOJ_Rozbor návštěv VV - A 2015.xlsx'!k_kon_pocet</c:f>
              <c:numCache>
                <c:formatCode>General</c:formatCode>
                <c:ptCount val="6"/>
                <c:pt idx="0">
                  <c:v>72</c:v>
                </c:pt>
                <c:pt idx="1">
                  <c:v>82</c:v>
                </c:pt>
                <c:pt idx="2">
                  <c:v>143</c:v>
                </c:pt>
                <c:pt idx="3">
                  <c:v>120</c:v>
                </c:pt>
                <c:pt idx="4">
                  <c:v>75</c:v>
                </c:pt>
                <c:pt idx="5">
                  <c:v>163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4789632"/>
        <c:axId val="204791168"/>
      </c:barChart>
      <c:catAx>
        <c:axId val="204789632"/>
        <c:scaling>
          <c:orientation val="minMax"/>
        </c:scaling>
        <c:delete val="0"/>
        <c:axPos val="b"/>
        <c:majorTickMark val="out"/>
        <c:minorTickMark val="none"/>
        <c:tickLblPos val="nextTo"/>
        <c:crossAx val="204791168"/>
        <c:crosses val="autoZero"/>
        <c:auto val="1"/>
        <c:lblAlgn val="ctr"/>
        <c:lblOffset val="100"/>
        <c:noMultiLvlLbl val="0"/>
      </c:catAx>
      <c:valAx>
        <c:axId val="204791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478963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'Rozbor návštěv 1'!$B$21</c:f>
          <c:strCache>
            <c:ptCount val="1"/>
            <c:pt idx="0">
              <c:v>období: 01.01.2015-30.06.2015</c:v>
            </c:pt>
          </c:strCache>
        </c:strRef>
      </c:tx>
      <c:layout/>
      <c:overlay val="0"/>
      <c:txPr>
        <a:bodyPr/>
        <a:lstStyle/>
        <a:p>
          <a:pPr>
            <a:defRPr/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'Rozbor návštěv 1'!$A$5</c:f>
              <c:strCache>
                <c:ptCount val="1"/>
                <c:pt idx="0">
                  <c:v>Doprovod VV do zdr. zař. /inst.</c:v>
                </c:pt>
              </c:strCache>
            </c:strRef>
          </c:tx>
          <c:invertIfNegative val="0"/>
          <c:val>
            <c:numRef>
              <c:f>'Rozbor návštěv 1'!$B$5:$G$5</c:f>
              <c:numCache>
                <c:formatCode>General</c:formatCode>
                <c:ptCount val="6"/>
                <c:pt idx="0">
                  <c:v>3</c:v>
                </c:pt>
                <c:pt idx="1">
                  <c:v>7</c:v>
                </c:pt>
                <c:pt idx="2">
                  <c:v>6</c:v>
                </c:pt>
                <c:pt idx="3">
                  <c:v>12</c:v>
                </c:pt>
                <c:pt idx="4">
                  <c:v>14</c:v>
                </c:pt>
                <c:pt idx="5">
                  <c:v>6</c:v>
                </c:pt>
              </c:numCache>
            </c:numRef>
          </c:val>
        </c:ser>
        <c:ser>
          <c:idx val="1"/>
          <c:order val="1"/>
          <c:tx>
            <c:strRef>
              <c:f>'Rozbor návštěv 1'!$A$6</c:f>
              <c:strCache>
                <c:ptCount val="1"/>
                <c:pt idx="0">
                  <c:v>Doprovod VV na pietní akci</c:v>
                </c:pt>
              </c:strCache>
            </c:strRef>
          </c:tx>
          <c:invertIfNegative val="0"/>
          <c:val>
            <c:numRef>
              <c:f>'Rozbor návštěv 1'!$B$6:$G$6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25</c:v>
                </c:pt>
                <c:pt idx="3">
                  <c:v>43</c:v>
                </c:pt>
                <c:pt idx="4">
                  <c:v>43</c:v>
                </c:pt>
                <c:pt idx="5">
                  <c:v>7</c:v>
                </c:pt>
              </c:numCache>
            </c:numRef>
          </c:val>
        </c:ser>
        <c:ser>
          <c:idx val="2"/>
          <c:order val="2"/>
          <c:tx>
            <c:strRef>
              <c:f>'Rozbor návštěv 1'!$A$7</c:f>
              <c:strCache>
                <c:ptCount val="1"/>
                <c:pt idx="0">
                  <c:v>Doprovod VV na přednášku</c:v>
                </c:pt>
              </c:strCache>
            </c:strRef>
          </c:tx>
          <c:invertIfNegative val="0"/>
          <c:val>
            <c:numRef>
              <c:f>'Rozbor návštěv 1'!$B$7:$G$7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2</c:v>
                </c:pt>
                <c:pt idx="4">
                  <c:v>0</c:v>
                </c:pt>
                <c:pt idx="5">
                  <c:v>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6785920"/>
        <c:axId val="206791808"/>
      </c:barChart>
      <c:catAx>
        <c:axId val="206785920"/>
        <c:scaling>
          <c:orientation val="minMax"/>
        </c:scaling>
        <c:delete val="0"/>
        <c:axPos val="b"/>
        <c:majorTickMark val="out"/>
        <c:minorTickMark val="none"/>
        <c:tickLblPos val="nextTo"/>
        <c:crossAx val="206791808"/>
        <c:crosses val="autoZero"/>
        <c:auto val="1"/>
        <c:lblAlgn val="ctr"/>
        <c:lblOffset val="100"/>
        <c:noMultiLvlLbl val="0"/>
      </c:catAx>
      <c:valAx>
        <c:axId val="206791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678592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'NOJ_Rozbor návštěv VV - A 2015.xlsx'!k_cestovne1_KC</c:f>
              <c:numCache>
                <c:formatCode>#,###</c:formatCode>
                <c:ptCount val="6"/>
                <c:pt idx="0">
                  <c:v>194.66274509803921</c:v>
                </c:pt>
                <c:pt idx="1">
                  <c:v>235.09454545454545</c:v>
                </c:pt>
                <c:pt idx="2">
                  <c:v>229.70652173913044</c:v>
                </c:pt>
                <c:pt idx="3">
                  <c:v>228.86879432624113</c:v>
                </c:pt>
                <c:pt idx="4">
                  <c:v>213.65037593984962</c:v>
                </c:pt>
                <c:pt idx="5">
                  <c:v>249.40590405904058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423744"/>
        <c:axId val="209351808"/>
      </c:barChart>
      <c:catAx>
        <c:axId val="209423744"/>
        <c:scaling>
          <c:orientation val="minMax"/>
        </c:scaling>
        <c:delete val="0"/>
        <c:axPos val="b"/>
        <c:majorTickMark val="out"/>
        <c:minorTickMark val="none"/>
        <c:tickLblPos val="nextTo"/>
        <c:crossAx val="209351808"/>
        <c:crosses val="autoZero"/>
        <c:auto val="1"/>
        <c:lblAlgn val="ctr"/>
        <c:lblOffset val="100"/>
        <c:noMultiLvlLbl val="0"/>
      </c:catAx>
      <c:valAx>
        <c:axId val="209351808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Kč</a:t>
                </a:r>
              </a:p>
            </c:rich>
          </c:tx>
          <c:overlay val="0"/>
        </c:title>
        <c:numFmt formatCode="#,###" sourceLinked="1"/>
        <c:majorTickMark val="out"/>
        <c:minorTickMark val="none"/>
        <c:tickLblPos val="nextTo"/>
        <c:crossAx val="20942374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83FABF6-0841-4C36-8652-54E5537184E5}" type="datetimeFigureOut">
              <a:rPr lang="cs-CZ"/>
              <a:pPr>
                <a:defRPr/>
              </a:pPr>
              <a:t>27.7.2015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C2774C1-7A72-4F4B-AD69-594FCB227B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4622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4F854-6F75-47EA-88B2-0DA1C5DCBF6E}" type="datetimeFigureOut">
              <a:rPr lang="cs-CZ"/>
              <a:pPr>
                <a:defRPr/>
              </a:pPr>
              <a:t>27.7.2015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D5F4E-6F63-4814-BD16-54BEE68DC7E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1633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A030F-F679-450F-8FC7-C4E8946ABCF3}" type="datetimeFigureOut">
              <a:rPr lang="cs-CZ"/>
              <a:pPr>
                <a:defRPr/>
              </a:pPr>
              <a:t>27.7.2015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436D8-57DB-4834-8005-157731236E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757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EDCA3-E0C6-496E-A840-AA717E70795E}" type="datetimeFigureOut">
              <a:rPr lang="cs-CZ"/>
              <a:pPr>
                <a:defRPr/>
              </a:pPr>
              <a:t>27.7.2015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FC834-9421-4F07-BF7C-C49C6C71738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74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35D1D-ED4E-4723-8B36-74DE113C4973}" type="datetimeFigureOut">
              <a:rPr lang="cs-CZ"/>
              <a:pPr>
                <a:defRPr/>
              </a:pPr>
              <a:t>27.7.2015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4BE62-4C93-4C92-880B-642A24400D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01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D11C3-713A-48B8-85D4-45EE720D34A8}" type="datetimeFigureOut">
              <a:rPr lang="cs-CZ"/>
              <a:pPr>
                <a:defRPr/>
              </a:pPr>
              <a:t>27.7.2015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74DC3-B54A-4E35-A3A5-7DC7B50D5A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8294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2B081-5338-429D-B3EC-E3FECC21B8B9}" type="datetimeFigureOut">
              <a:rPr lang="cs-CZ"/>
              <a:pPr>
                <a:defRPr/>
              </a:pPr>
              <a:t>27.7.2015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74E3E-FF91-415D-A2AD-B4870D0ADCF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32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C5F66-F9BA-48ED-A1F0-C44C1E7B176E}" type="datetimeFigureOut">
              <a:rPr lang="cs-CZ"/>
              <a:pPr>
                <a:defRPr/>
              </a:pPr>
              <a:t>27.7.2015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D7DFD-6C3E-4A68-B63F-A696521C132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3979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84F97-9034-4EC9-A2E0-C6439548E348}" type="datetimeFigureOut">
              <a:rPr lang="cs-CZ"/>
              <a:pPr>
                <a:defRPr/>
              </a:pPr>
              <a:t>27.7.2015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67965-6F01-4299-AB7E-61F2754E48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4811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163FA-0FC2-434B-AA0B-CC64BE6D9ABB}" type="datetimeFigureOut">
              <a:rPr lang="cs-CZ"/>
              <a:pPr>
                <a:defRPr/>
              </a:pPr>
              <a:t>27.7.2015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6FC7B-5A3E-4D7A-A761-F5542A1CE1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239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7755E-A96D-4697-B778-9B85CDD049C3}" type="datetimeFigureOut">
              <a:rPr lang="cs-CZ"/>
              <a:pPr>
                <a:defRPr/>
              </a:pPr>
              <a:t>27.7.2015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1801F-1847-48C8-9823-BEE398777BC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9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C2CC6-D0DD-4ED8-A728-93E2583E8469}" type="datetimeFigureOut">
              <a:rPr lang="cs-CZ"/>
              <a:pPr>
                <a:defRPr/>
              </a:pPr>
              <a:t>27.7.2015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3518B-D913-416D-A3A7-D5EBF55D16A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563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714375" y="571500"/>
            <a:ext cx="764381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2000250"/>
            <a:ext cx="8229600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4BA693-764F-4A14-97AE-E2B6CDCA4B3F}" type="datetimeFigureOut">
              <a:rPr lang="cs-CZ"/>
              <a:pPr>
                <a:defRPr/>
              </a:pPr>
              <a:t>27.7.2015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AB165A-4800-4B27-9A3A-339B890D2F7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031" name="Obrázek 6" descr="legieznak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5813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785786" y="142852"/>
            <a:ext cx="75724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ČESKOSLOVENSKÁ OBEC LEGIONÁŘSKÁ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Pracovn&#237;%20dokumenty%20projektu/Obsazen&#237;%20projektu%20-%20management.xls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Pracovn&#237;%20dokumenty%20projektu/Obsazen&#237;%20projektu%20-%20management.xls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odnadpis 2"/>
          <p:cNvSpPr>
            <a:spLocks noGrp="1"/>
          </p:cNvSpPr>
          <p:nvPr>
            <p:ph type="subTitle" idx="1"/>
          </p:nvPr>
        </p:nvSpPr>
        <p:spPr>
          <a:xfrm>
            <a:off x="0" y="2357438"/>
            <a:ext cx="9144000" cy="193565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altLang="cs-CZ" sz="3600" b="1" dirty="0" smtClean="0">
                <a:solidFill>
                  <a:schemeClr val="tx1"/>
                </a:solidFill>
              </a:rPr>
              <a:t>Projekt 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altLang="cs-CZ" b="1" dirty="0" smtClean="0">
                <a:solidFill>
                  <a:schemeClr val="tx1"/>
                </a:solidFill>
              </a:rPr>
              <a:t>„Péče </a:t>
            </a:r>
            <a:r>
              <a:rPr lang="cs-CZ" altLang="cs-CZ" b="1" dirty="0" err="1" smtClean="0">
                <a:solidFill>
                  <a:schemeClr val="tx1"/>
                </a:solidFill>
              </a:rPr>
              <a:t>ČsOL</a:t>
            </a:r>
            <a:r>
              <a:rPr lang="cs-CZ" altLang="cs-CZ" b="1" dirty="0" smtClean="0">
                <a:solidFill>
                  <a:schemeClr val="tx1"/>
                </a:solidFill>
              </a:rPr>
              <a:t> o válečné veterány v R v roce 2015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altLang="cs-CZ" b="1" dirty="0" smtClean="0">
                <a:solidFill>
                  <a:schemeClr val="tx1"/>
                </a:solidFill>
              </a:rPr>
              <a:t>I. pololetí 2015</a:t>
            </a:r>
          </a:p>
        </p:txBody>
      </p:sp>
      <p:sp>
        <p:nvSpPr>
          <p:cNvPr id="2051" name="TextovéPole 3"/>
          <p:cNvSpPr txBox="1">
            <a:spLocks noChangeArrowheads="1"/>
          </p:cNvSpPr>
          <p:nvPr/>
        </p:nvSpPr>
        <p:spPr bwMode="auto">
          <a:xfrm>
            <a:off x="3132138" y="5516563"/>
            <a:ext cx="57610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Cambria" pitchFamily="18" charset="0"/>
              </a:rPr>
              <a:t>Mgr. Pavel SKÁCEL</a:t>
            </a:r>
            <a:endParaRPr lang="cs-CZ" altLang="cs-CZ" sz="1800" b="1" dirty="0">
              <a:latin typeface="Cambria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Cambria" pitchFamily="18" charset="0"/>
              </a:rPr>
              <a:t>Vedoucí projektu POVV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3008313" cy="1162050"/>
          </a:xfrm>
        </p:spPr>
        <p:txBody>
          <a:bodyPr/>
          <a:lstStyle/>
          <a:p>
            <a:r>
              <a:rPr lang="cs-CZ" sz="4400" dirty="0" smtClean="0"/>
              <a:t>Návštěvy</a:t>
            </a:r>
            <a:endParaRPr lang="cs-CZ" sz="4400" dirty="0"/>
          </a:p>
        </p:txBody>
      </p:sp>
      <p:pic>
        <p:nvPicPr>
          <p:cNvPr id="5" name="Zástupný symbol pro obrázek 5" descr="DSC_07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501284"/>
            <a:ext cx="5111750" cy="33966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95536" y="2780928"/>
            <a:ext cx="3008313" cy="2137916"/>
          </a:xfrm>
        </p:spPr>
        <p:txBody>
          <a:bodyPr/>
          <a:lstStyle/>
          <a:p>
            <a:r>
              <a:rPr lang="cs-CZ" sz="1800" b="1" dirty="0"/>
              <a:t>Návštěva u premiéra vlády</a:t>
            </a:r>
          </a:p>
          <a:p>
            <a:r>
              <a:rPr lang="cs-CZ" sz="1800" b="1" dirty="0"/>
              <a:t>Návštěva u presidenta republiky</a:t>
            </a:r>
          </a:p>
          <a:p>
            <a:r>
              <a:rPr lang="cs-CZ" sz="1800" b="1" dirty="0" err="1"/>
              <a:t>Darney</a:t>
            </a:r>
            <a:r>
              <a:rPr lang="cs-CZ" sz="1800" b="1" dirty="0"/>
              <a:t> s premiérem</a:t>
            </a:r>
          </a:p>
          <a:p>
            <a:r>
              <a:rPr lang="cs-CZ" sz="1800" b="1" dirty="0" err="1" smtClean="0"/>
              <a:t>Dunkerque</a:t>
            </a:r>
            <a:r>
              <a:rPr lang="cs-CZ" sz="1800" b="1" dirty="0" smtClean="0"/>
              <a:t> </a:t>
            </a:r>
            <a:r>
              <a:rPr lang="cs-CZ" sz="1800" b="1" dirty="0"/>
              <a:t>s MO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2850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3008313" cy="1162050"/>
          </a:xfrm>
        </p:spPr>
        <p:txBody>
          <a:bodyPr/>
          <a:lstStyle/>
          <a:p>
            <a:r>
              <a:rPr lang="cs-CZ" sz="4400" dirty="0" smtClean="0"/>
              <a:t>Návštěvy</a:t>
            </a:r>
            <a:endParaRPr lang="cs-CZ" sz="44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502048"/>
            <a:ext cx="5111750" cy="33951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2420888"/>
            <a:ext cx="3008313" cy="3705275"/>
          </a:xfrm>
        </p:spPr>
        <p:txBody>
          <a:bodyPr/>
          <a:lstStyle/>
          <a:p>
            <a:r>
              <a:rPr lang="cs-CZ" sz="1800" b="1" dirty="0"/>
              <a:t>Moskva s presidentem </a:t>
            </a:r>
            <a:r>
              <a:rPr lang="cs-CZ" sz="1800" b="1" dirty="0" err="1"/>
              <a:t>rep</a:t>
            </a:r>
            <a:r>
              <a:rPr lang="cs-CZ" sz="1800" b="1" dirty="0"/>
              <a:t>.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13415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Stavy VV v jednotlivých měsících</a:t>
            </a:r>
            <a:endParaRPr lang="cs-CZ" dirty="0"/>
          </a:p>
        </p:txBody>
      </p:sp>
      <p:graphicFrame>
        <p:nvGraphicFramePr>
          <p:cNvPr id="3" name="Graf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8830806"/>
              </p:ext>
            </p:extLst>
          </p:nvPr>
        </p:nvGraphicFramePr>
        <p:xfrm>
          <a:off x="827584" y="2276872"/>
          <a:ext cx="6315075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4240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Přehled počtu VV v krajích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stav k 30.6.2015</a:t>
            </a:r>
            <a:endParaRPr lang="cs-CZ" dirty="0"/>
          </a:p>
        </p:txBody>
      </p:sp>
      <p:grpSp>
        <p:nvGrpSpPr>
          <p:cNvPr id="3" name="Skupina 2"/>
          <p:cNvGrpSpPr/>
          <p:nvPr/>
        </p:nvGrpSpPr>
        <p:grpSpPr>
          <a:xfrm>
            <a:off x="1318718" y="2104719"/>
            <a:ext cx="6506564" cy="3959327"/>
            <a:chOff x="0" y="0"/>
            <a:chExt cx="5867400" cy="4133850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50" y="409575"/>
              <a:ext cx="5543550" cy="3438525"/>
            </a:xfrm>
            <a:prstGeom prst="rect">
              <a:avLst/>
            </a:prstGeom>
          </p:spPr>
        </p:pic>
        <p:sp>
          <p:nvSpPr>
            <p:cNvPr id="5" name="Ovál 4"/>
            <p:cNvSpPr/>
            <p:nvPr/>
          </p:nvSpPr>
          <p:spPr>
            <a:xfrm>
              <a:off x="819150" y="3343275"/>
              <a:ext cx="514350" cy="38100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B3A5FD00-038C-451B-925A-91128AB5E006}" type="TxLink"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23</a:t>
              </a:fld>
              <a:endParaRPr kumimoji="0" lang="cs-CZ" sz="1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" name="Přímá spojnice se šipkou 5"/>
            <p:cNvCxnSpPr>
              <a:stCxn id="5" idx="7"/>
            </p:cNvCxnSpPr>
            <p:nvPr/>
          </p:nvCxnSpPr>
          <p:spPr>
            <a:xfrm flipV="1">
              <a:off x="1258175" y="3067050"/>
              <a:ext cx="503950" cy="33202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7" name="Ovál 6"/>
            <p:cNvSpPr/>
            <p:nvPr/>
          </p:nvSpPr>
          <p:spPr>
            <a:xfrm>
              <a:off x="247650" y="2657475"/>
              <a:ext cx="514350" cy="38100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8B8B381-1DA5-4BA8-9FD5-117B219C2BDB}" type="TxLink"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22</a:t>
              </a:fld>
              <a:endParaRPr kumimoji="0" lang="cs-CZ" sz="1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Přímá spojnice se šipkou 7"/>
            <p:cNvCxnSpPr/>
            <p:nvPr/>
          </p:nvCxnSpPr>
          <p:spPr>
            <a:xfrm flipV="1">
              <a:off x="648575" y="2286000"/>
              <a:ext cx="237250" cy="45584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9" name="Ovál 8"/>
            <p:cNvSpPr/>
            <p:nvPr/>
          </p:nvSpPr>
          <p:spPr>
            <a:xfrm>
              <a:off x="514350" y="476250"/>
              <a:ext cx="514350" cy="38100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54A00A45-6F9B-404F-9FC5-C932230A8EC3}" type="TxLink"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25</a:t>
              </a:fld>
              <a:endParaRPr kumimoji="0" lang="cs-CZ" sz="1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" name="Přímá spojnice se šipkou 9"/>
            <p:cNvCxnSpPr>
              <a:stCxn id="9" idx="4"/>
            </p:cNvCxnSpPr>
            <p:nvPr/>
          </p:nvCxnSpPr>
          <p:spPr>
            <a:xfrm>
              <a:off x="771525" y="857250"/>
              <a:ext cx="0" cy="46672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1" name="Ovál 10"/>
            <p:cNvSpPr/>
            <p:nvPr/>
          </p:nvSpPr>
          <p:spPr>
            <a:xfrm>
              <a:off x="1238249" y="247650"/>
              <a:ext cx="600075" cy="38100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44659579-4B37-4304-B289-007970F44B14}" type="TxLink"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74</a:t>
              </a:fld>
              <a:endParaRPr kumimoji="0" lang="cs-CZ" sz="1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Přímá spojnice se šipkou 11"/>
            <p:cNvCxnSpPr/>
            <p:nvPr/>
          </p:nvCxnSpPr>
          <p:spPr>
            <a:xfrm>
              <a:off x="1562100" y="533400"/>
              <a:ext cx="257175" cy="47625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3" name="Ovál 12"/>
            <p:cNvSpPr/>
            <p:nvPr/>
          </p:nvSpPr>
          <p:spPr>
            <a:xfrm>
              <a:off x="0" y="1800225"/>
              <a:ext cx="514350" cy="38100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AC07A0B3-05FA-427F-85DE-D2E6531C728A}" type="TxLink"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61</a:t>
              </a:fld>
              <a:endParaRPr kumimoji="0" lang="cs-CZ" sz="1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" name="Přímá spojnice se šipkou 13"/>
            <p:cNvCxnSpPr>
              <a:stCxn id="13" idx="6"/>
            </p:cNvCxnSpPr>
            <p:nvPr/>
          </p:nvCxnSpPr>
          <p:spPr>
            <a:xfrm flipV="1">
              <a:off x="514350" y="1752600"/>
              <a:ext cx="1343025" cy="23812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5" name="Ovál 14"/>
            <p:cNvSpPr/>
            <p:nvPr/>
          </p:nvSpPr>
          <p:spPr>
            <a:xfrm>
              <a:off x="1962149" y="0"/>
              <a:ext cx="561975" cy="38100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4941B8CD-51E3-46E6-9A3E-249D6FFBD1AC}" type="TxLink"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176</a:t>
              </a:fld>
              <a:endParaRPr kumimoji="0" lang="cs-CZ" sz="1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vál 15"/>
            <p:cNvSpPr/>
            <p:nvPr/>
          </p:nvSpPr>
          <p:spPr>
            <a:xfrm>
              <a:off x="2762250" y="95250"/>
              <a:ext cx="514350" cy="38100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9FAC3379-9271-4ADD-A051-68194FB29B69}" type="TxLink"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27</a:t>
              </a:fld>
              <a:endParaRPr kumimoji="0" lang="cs-CZ" sz="1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ál 16"/>
            <p:cNvSpPr/>
            <p:nvPr/>
          </p:nvSpPr>
          <p:spPr>
            <a:xfrm>
              <a:off x="3457575" y="371475"/>
              <a:ext cx="514350" cy="38100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45AEF88C-36E1-42AB-A272-643E4D6D0098}" type="TxLink"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34</a:t>
              </a:fld>
              <a:endParaRPr kumimoji="0" lang="cs-CZ" sz="1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ál 17"/>
            <p:cNvSpPr/>
            <p:nvPr/>
          </p:nvSpPr>
          <p:spPr>
            <a:xfrm>
              <a:off x="4495800" y="1009650"/>
              <a:ext cx="571500" cy="38100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9BBA42E-0404-4A31-A894-B4F6E5E3AE1D}" type="TxLink"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88</a:t>
              </a:fld>
              <a:endParaRPr kumimoji="0" lang="cs-CZ" sz="1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ál 18"/>
            <p:cNvSpPr/>
            <p:nvPr/>
          </p:nvSpPr>
          <p:spPr>
            <a:xfrm>
              <a:off x="5067299" y="1419225"/>
              <a:ext cx="561975" cy="38100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3E5D8D9-0663-40F7-ABA0-1D0AB97D1BF7}" type="TxLink"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83</a:t>
              </a:fld>
              <a:endParaRPr kumimoji="0" lang="cs-CZ" sz="1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ál 19"/>
            <p:cNvSpPr/>
            <p:nvPr/>
          </p:nvSpPr>
          <p:spPr>
            <a:xfrm>
              <a:off x="2343150" y="3609975"/>
              <a:ext cx="514350" cy="38100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0C1B58C0-2C43-4360-BBF0-FA21E60F9C0F}" type="TxLink"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23</a:t>
              </a:fld>
              <a:endParaRPr kumimoji="0" lang="cs-CZ" sz="1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ál 20"/>
            <p:cNvSpPr/>
            <p:nvPr/>
          </p:nvSpPr>
          <p:spPr>
            <a:xfrm>
              <a:off x="3305174" y="3752850"/>
              <a:ext cx="581025" cy="38100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230702BC-359D-4FBF-ACDC-128543383C97}" type="TxLink"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125</a:t>
              </a:fld>
              <a:endParaRPr kumimoji="0" lang="cs-CZ" sz="1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ál 21"/>
            <p:cNvSpPr/>
            <p:nvPr/>
          </p:nvSpPr>
          <p:spPr>
            <a:xfrm>
              <a:off x="4933950" y="3619500"/>
              <a:ext cx="514350" cy="38100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6E397996-D8CF-4DC8-AD5A-AA29F91F6C4E}" type="TxLink"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61</a:t>
              </a:fld>
              <a:endParaRPr kumimoji="0" lang="cs-CZ" sz="1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ál 22"/>
            <p:cNvSpPr/>
            <p:nvPr/>
          </p:nvSpPr>
          <p:spPr>
            <a:xfrm>
              <a:off x="4181475" y="590550"/>
              <a:ext cx="514350" cy="381000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F5FB52A2-19AD-406B-B486-BB1F46FF4304}" type="TxLink"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61</a:t>
              </a:fld>
              <a:endParaRPr kumimoji="0" lang="cs-CZ" sz="1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" name="Přímá spojnice se šipkou 23"/>
            <p:cNvCxnSpPr>
              <a:stCxn id="20" idx="0"/>
            </p:cNvCxnSpPr>
            <p:nvPr/>
          </p:nvCxnSpPr>
          <p:spPr>
            <a:xfrm flipV="1">
              <a:off x="2600325" y="2752725"/>
              <a:ext cx="428625" cy="85725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25" name="Přímá spojnice se šipkou 24"/>
            <p:cNvCxnSpPr/>
            <p:nvPr/>
          </p:nvCxnSpPr>
          <p:spPr>
            <a:xfrm flipV="1">
              <a:off x="3571875" y="3067050"/>
              <a:ext cx="352425" cy="65722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26" name="Přímá spojnice se šipkou 25"/>
            <p:cNvCxnSpPr>
              <a:stCxn id="22" idx="0"/>
            </p:cNvCxnSpPr>
            <p:nvPr/>
          </p:nvCxnSpPr>
          <p:spPr>
            <a:xfrm flipH="1" flipV="1">
              <a:off x="4943475" y="3209925"/>
              <a:ext cx="247650" cy="40957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27" name="Přímá spojnice se šipkou 26"/>
            <p:cNvCxnSpPr>
              <a:stCxn id="19" idx="4"/>
            </p:cNvCxnSpPr>
            <p:nvPr/>
          </p:nvCxnSpPr>
          <p:spPr>
            <a:xfrm flipH="1">
              <a:off x="5286375" y="1800225"/>
              <a:ext cx="61912" cy="60960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28" name="Přímá spojnice se šipkou 27"/>
            <p:cNvCxnSpPr>
              <a:stCxn id="18" idx="4"/>
            </p:cNvCxnSpPr>
            <p:nvPr/>
          </p:nvCxnSpPr>
          <p:spPr>
            <a:xfrm flipH="1">
              <a:off x="4314826" y="1390650"/>
              <a:ext cx="466724" cy="80010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29" name="Přímá spojnice se šipkou 28"/>
            <p:cNvCxnSpPr>
              <a:stCxn id="15" idx="4"/>
            </p:cNvCxnSpPr>
            <p:nvPr/>
          </p:nvCxnSpPr>
          <p:spPr>
            <a:xfrm flipH="1">
              <a:off x="2228851" y="381000"/>
              <a:ext cx="14286" cy="129540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30" name="Přímá spojnice se šipkou 29"/>
            <p:cNvCxnSpPr>
              <a:stCxn id="16" idx="4"/>
            </p:cNvCxnSpPr>
            <p:nvPr/>
          </p:nvCxnSpPr>
          <p:spPr>
            <a:xfrm flipH="1">
              <a:off x="2771775" y="476250"/>
              <a:ext cx="247650" cy="45720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31" name="Přímá spojnice se šipkou 30"/>
            <p:cNvCxnSpPr>
              <a:stCxn id="17" idx="4"/>
            </p:cNvCxnSpPr>
            <p:nvPr/>
          </p:nvCxnSpPr>
          <p:spPr>
            <a:xfrm flipH="1">
              <a:off x="3390900" y="752475"/>
              <a:ext cx="323850" cy="73342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32" name="Přímá spojnice se šipkou 31"/>
            <p:cNvCxnSpPr>
              <a:stCxn id="23" idx="3"/>
            </p:cNvCxnSpPr>
            <p:nvPr/>
          </p:nvCxnSpPr>
          <p:spPr>
            <a:xfrm flipH="1">
              <a:off x="3752850" y="915754"/>
              <a:ext cx="503950" cy="117022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75146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Počet zemřelých VV</a:t>
            </a:r>
            <a:endParaRPr lang="cs-CZ" dirty="0"/>
          </a:p>
        </p:txBody>
      </p:sp>
      <p:graphicFrame>
        <p:nvGraphicFramePr>
          <p:cNvPr id="3" name="Graf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9212300"/>
              </p:ext>
            </p:extLst>
          </p:nvPr>
        </p:nvGraphicFramePr>
        <p:xfrm>
          <a:off x="1359694" y="2348880"/>
          <a:ext cx="6424613" cy="3257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9412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Věková struktura VV</a:t>
            </a:r>
            <a:endParaRPr lang="cs-CZ" dirty="0"/>
          </a:p>
        </p:txBody>
      </p:sp>
      <p:graphicFrame>
        <p:nvGraphicFramePr>
          <p:cNvPr id="3" name="Graf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7639049"/>
              </p:ext>
            </p:extLst>
          </p:nvPr>
        </p:nvGraphicFramePr>
        <p:xfrm>
          <a:off x="671513" y="1916832"/>
          <a:ext cx="7800975" cy="3738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6360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Mobilita veteránů v ČR</a:t>
            </a:r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4995076"/>
              </p:ext>
            </p:extLst>
          </p:nvPr>
        </p:nvGraphicFramePr>
        <p:xfrm>
          <a:off x="1243013" y="1988840"/>
          <a:ext cx="6657975" cy="3871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789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Počet návštěv VV</a:t>
            </a:r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1525595"/>
              </p:ext>
            </p:extLst>
          </p:nvPr>
        </p:nvGraphicFramePr>
        <p:xfrm>
          <a:off x="990600" y="1916832"/>
          <a:ext cx="7162800" cy="3452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31697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Doprovody VV</a:t>
            </a:r>
            <a:endParaRPr lang="cs-CZ" dirty="0"/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6298890"/>
              </p:ext>
            </p:extLst>
          </p:nvPr>
        </p:nvGraphicFramePr>
        <p:xfrm>
          <a:off x="990600" y="2276872"/>
          <a:ext cx="7162800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0294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714375" y="571500"/>
            <a:ext cx="7643813" cy="785813"/>
          </a:xfrm>
        </p:spPr>
        <p:txBody>
          <a:bodyPr/>
          <a:lstStyle/>
          <a:p>
            <a:pPr eaLnBrk="1" hangingPunct="1"/>
            <a:r>
              <a:rPr lang="cs-CZ" altLang="cs-CZ" smtClean="0"/>
              <a:t>Další aktivity projektu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858416" y="1571625"/>
            <a:ext cx="7427168" cy="5072063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cs-CZ" altLang="cs-CZ" sz="2400" dirty="0" smtClean="0"/>
              <a:t>Metodické shromáždění TP a KK s vedením </a:t>
            </a:r>
          </a:p>
          <a:p>
            <a:pPr eaLnBrk="1" hangingPunct="1"/>
            <a:endParaRPr lang="cs-CZ" altLang="cs-CZ" sz="2400" dirty="0" smtClean="0"/>
          </a:p>
          <a:p>
            <a:pPr eaLnBrk="1" hangingPunct="1"/>
            <a:r>
              <a:rPr lang="cs-CZ" altLang="cs-CZ" sz="2400" dirty="0" smtClean="0"/>
              <a:t>Příprava rajonizace republiky bez ohledu na kraje</a:t>
            </a:r>
          </a:p>
          <a:p>
            <a:pPr eaLnBrk="1" hangingPunct="1"/>
            <a:r>
              <a:rPr lang="cs-CZ" altLang="cs-CZ" sz="2400" dirty="0" smtClean="0"/>
              <a:t>Sestavení nového rozdělení VV kraje Hradec Králové</a:t>
            </a:r>
          </a:p>
          <a:p>
            <a:pPr eaLnBrk="1" hangingPunct="1">
              <a:buNone/>
            </a:pPr>
            <a:r>
              <a:rPr lang="cs-CZ" altLang="cs-CZ" sz="2400" dirty="0" smtClean="0"/>
              <a:t> </a:t>
            </a:r>
          </a:p>
          <a:p>
            <a:pPr eaLnBrk="1" hangingPunct="1"/>
            <a:r>
              <a:rPr lang="cs-CZ" altLang="cs-CZ" sz="2400" dirty="0" smtClean="0"/>
              <a:t>Příprava akcí pro VV a veřejnost</a:t>
            </a:r>
          </a:p>
          <a:p>
            <a:pPr eaLnBrk="1" hangingPunct="1"/>
            <a:r>
              <a:rPr lang="cs-CZ" altLang="cs-CZ" sz="2400" dirty="0" smtClean="0"/>
              <a:t>Kontrolní činnost kraje </a:t>
            </a:r>
            <a:r>
              <a:rPr lang="cs-CZ" altLang="cs-CZ" sz="2400" dirty="0" err="1" smtClean="0"/>
              <a:t>Pha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Vys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Č.Bud</a:t>
            </a:r>
            <a:r>
              <a:rPr lang="cs-CZ" altLang="cs-CZ" sz="2400" dirty="0" smtClean="0"/>
              <a:t>, MSK, </a:t>
            </a:r>
            <a:r>
              <a:rPr lang="cs-CZ" altLang="cs-CZ" sz="2400" dirty="0" err="1" smtClean="0"/>
              <a:t>ZlK</a:t>
            </a:r>
            <a:endParaRPr lang="cs-CZ" altLang="cs-CZ" sz="2400" dirty="0" smtClean="0"/>
          </a:p>
          <a:p>
            <a:pPr eaLnBrk="1" hangingPunct="1"/>
            <a:endParaRPr lang="cs-CZ" altLang="cs-CZ" sz="2400" dirty="0" smtClean="0"/>
          </a:p>
          <a:p>
            <a:pPr eaLnBrk="1" hangingPunct="1"/>
            <a:r>
              <a:rPr lang="cs-CZ" altLang="cs-CZ" sz="2400" dirty="0" smtClean="0"/>
              <a:t>Setkání VV u příležitosti výročí</a:t>
            </a:r>
          </a:p>
          <a:p>
            <a:pPr eaLnBrk="1" hangingPunct="1"/>
            <a:r>
              <a:rPr lang="cs-CZ" altLang="cs-CZ" sz="2400" dirty="0" smtClean="0"/>
              <a:t>Rozvoz darů MO, darů </a:t>
            </a:r>
            <a:r>
              <a:rPr lang="cs-CZ" altLang="cs-CZ" sz="2400" dirty="0" err="1" smtClean="0"/>
              <a:t>Fosfa</a:t>
            </a:r>
            <a:r>
              <a:rPr lang="cs-CZ" altLang="cs-CZ" sz="2400" dirty="0" smtClean="0"/>
              <a:t> (JMK)</a:t>
            </a:r>
          </a:p>
          <a:p>
            <a:pPr eaLnBrk="1" hangingPunct="1"/>
            <a:endParaRPr lang="cs-CZ" altLang="cs-CZ" sz="2400" dirty="0" smtClean="0"/>
          </a:p>
          <a:p>
            <a:pPr eaLnBrk="1" hangingPunct="1"/>
            <a:r>
              <a:rPr lang="cs-CZ" altLang="cs-CZ" sz="2400" dirty="0" smtClean="0"/>
              <a:t>Podklady k rozšíření databáze VV – funkce, písmeno z osvědčení 255</a:t>
            </a:r>
          </a:p>
          <a:p>
            <a:pPr eaLnBrk="1" hangingPunct="1"/>
            <a:r>
              <a:rPr lang="cs-CZ" altLang="cs-CZ" sz="2400" dirty="0" smtClean="0"/>
              <a:t>Plnění úkolu MO týkajícího se novodobých VV</a:t>
            </a:r>
          </a:p>
          <a:p>
            <a:pPr eaLnBrk="1" hangingPunct="1"/>
            <a:endParaRPr lang="cs-CZ" altLang="cs-CZ" b="1" dirty="0" smtClean="0"/>
          </a:p>
          <a:p>
            <a:pPr eaLnBrk="1" hangingPunct="1"/>
            <a:endParaRPr lang="cs-CZ" altLang="cs-CZ" sz="2800" dirty="0" smtClean="0"/>
          </a:p>
          <a:p>
            <a:pPr eaLnBrk="1" hangingPunct="1"/>
            <a:endParaRPr lang="cs-CZ" altLang="cs-CZ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/>
              <a:t>Osnova</a:t>
            </a:r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1218456" y="1628800"/>
            <a:ext cx="6707088" cy="4680520"/>
          </a:xfrm>
        </p:spPr>
        <p:txBody>
          <a:bodyPr>
            <a:normAutofit fontScale="85000" lnSpcReduction="20000"/>
          </a:bodyPr>
          <a:lstStyle/>
          <a:p>
            <a:pPr marL="514350" indent="-514350" eaLnBrk="1" hangingPunct="1">
              <a:buFont typeface="Calibri" pitchFamily="34" charset="0"/>
              <a:buAutoNum type="arabicPeriod"/>
              <a:defRPr/>
            </a:pPr>
            <a:endParaRPr lang="cs-CZ" dirty="0" smtClean="0"/>
          </a:p>
          <a:p>
            <a:pPr marL="514350" indent="-514350" eaLnBrk="1" hangingPunct="1">
              <a:buFont typeface="Calibri" pitchFamily="34" charset="0"/>
              <a:buAutoNum type="arabicPeriod"/>
              <a:defRPr/>
            </a:pPr>
            <a:r>
              <a:rPr lang="cs-CZ" dirty="0" smtClean="0"/>
              <a:t>Průběh projektu 2015 – 1. pololetí</a:t>
            </a:r>
          </a:p>
          <a:p>
            <a:pPr marL="514350" indent="-514350" eaLnBrk="1" hangingPunct="1">
              <a:buFont typeface="Calibri" pitchFamily="34" charset="0"/>
              <a:buAutoNum type="arabicPeriod"/>
              <a:defRPr/>
            </a:pPr>
            <a:r>
              <a:rPr lang="cs-CZ" dirty="0" smtClean="0"/>
              <a:t>Personální zajištění projektu</a:t>
            </a:r>
          </a:p>
          <a:p>
            <a:pPr marL="514350" indent="-514350" eaLnBrk="1" hangingPunct="1">
              <a:buFont typeface="Calibri" pitchFamily="34" charset="0"/>
              <a:buAutoNum type="arabicPeriod"/>
              <a:defRPr/>
            </a:pPr>
            <a:r>
              <a:rPr lang="cs-CZ" dirty="0" smtClean="0"/>
              <a:t>Váleční veteráni</a:t>
            </a:r>
          </a:p>
          <a:p>
            <a:pPr marL="514350" indent="-514350" eaLnBrk="1" hangingPunct="1">
              <a:buFont typeface="Calibri" pitchFamily="34" charset="0"/>
              <a:buAutoNum type="arabicPeriod"/>
              <a:defRPr/>
            </a:pPr>
            <a:r>
              <a:rPr lang="cs-CZ" dirty="0"/>
              <a:t>Návštěvy </a:t>
            </a:r>
            <a:r>
              <a:rPr lang="cs-CZ" dirty="0" smtClean="0"/>
              <a:t>VV</a:t>
            </a:r>
          </a:p>
          <a:p>
            <a:pPr marL="514350" indent="-514350" eaLnBrk="1" hangingPunct="1">
              <a:buFont typeface="Calibri" pitchFamily="34" charset="0"/>
              <a:buAutoNum type="arabicPeriod"/>
              <a:defRPr/>
            </a:pPr>
            <a:r>
              <a:rPr lang="cs-CZ" dirty="0" smtClean="0"/>
              <a:t>Osobní kontakty u VV a doprovody</a:t>
            </a:r>
            <a:endParaRPr lang="cs-CZ" dirty="0"/>
          </a:p>
          <a:p>
            <a:pPr marL="514350" indent="-514350" eaLnBrk="1" hangingPunct="1">
              <a:buFont typeface="Calibri" pitchFamily="34" charset="0"/>
              <a:buAutoNum type="arabicPeriod"/>
              <a:defRPr/>
            </a:pPr>
            <a:r>
              <a:rPr lang="cs-CZ" dirty="0" smtClean="0"/>
              <a:t>Klíčové aktivity</a:t>
            </a:r>
          </a:p>
          <a:p>
            <a:pPr marL="514350" indent="-514350" eaLnBrk="1" hangingPunct="1">
              <a:buFont typeface="Calibri" pitchFamily="34" charset="0"/>
              <a:buAutoNum type="arabicPeriod"/>
              <a:defRPr/>
            </a:pPr>
            <a:r>
              <a:rPr lang="cs-CZ" dirty="0" smtClean="0"/>
              <a:t>Další aktivity projektu – předávání medailí</a:t>
            </a:r>
          </a:p>
          <a:p>
            <a:pPr marL="514350" indent="-514350" eaLnBrk="1" hangingPunct="1">
              <a:buFont typeface="Calibri" pitchFamily="34" charset="0"/>
              <a:buAutoNum type="arabicPeriod"/>
              <a:defRPr/>
            </a:pPr>
            <a:r>
              <a:rPr lang="cs-CZ" dirty="0" smtClean="0"/>
              <a:t>Tabulky</a:t>
            </a:r>
          </a:p>
          <a:p>
            <a:pPr marL="514350" indent="-514350" eaLnBrk="1" hangingPunct="1">
              <a:buFont typeface="Calibri" pitchFamily="34" charset="0"/>
              <a:buAutoNum type="arabicPeriod"/>
              <a:defRPr/>
            </a:pPr>
            <a:r>
              <a:rPr lang="cs-CZ" dirty="0" smtClean="0"/>
              <a:t>Zpravodaj VETERÁN</a:t>
            </a:r>
          </a:p>
          <a:p>
            <a:pPr marL="514350" indent="-514350" eaLnBrk="1" hangingPunct="1">
              <a:buFont typeface="Calibri" pitchFamily="34" charset="0"/>
              <a:buAutoNum type="arabicPeriod"/>
              <a:defRPr/>
            </a:pPr>
            <a:r>
              <a:rPr lang="cs-CZ" dirty="0" smtClean="0"/>
              <a:t>Úkoly pro III. čtvrtletí</a:t>
            </a:r>
          </a:p>
          <a:p>
            <a:pPr marL="514350" indent="-514350" eaLnBrk="1" hangingPunct="1">
              <a:buFont typeface="Calibri" pitchFamily="34" charset="0"/>
              <a:buAutoNum type="arabicPeriod"/>
              <a:defRPr/>
            </a:pPr>
            <a:endParaRPr lang="cs-CZ" dirty="0" smtClean="0"/>
          </a:p>
          <a:p>
            <a:pPr marL="514350" indent="-514350" eaLnBrk="1" hangingPunct="1">
              <a:buFont typeface="Calibri" pitchFamily="34" charset="0"/>
              <a:buAutoNum type="arabicPeriod"/>
              <a:defRPr/>
            </a:pPr>
            <a:endParaRPr lang="cs-CZ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91968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Cestovní náklady na 1 návštěvu</a:t>
            </a:r>
            <a:br>
              <a:rPr lang="cs-CZ" dirty="0" smtClean="0"/>
            </a:br>
            <a:r>
              <a:rPr lang="cs-CZ" sz="2000" dirty="0" smtClean="0"/>
              <a:t>období 1-6/2015</a:t>
            </a:r>
            <a:endParaRPr lang="cs-CZ" dirty="0"/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6135129"/>
              </p:ext>
            </p:extLst>
          </p:nvPr>
        </p:nvGraphicFramePr>
        <p:xfrm>
          <a:off x="1223628" y="2204864"/>
          <a:ext cx="6696744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8945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 smtClean="0"/>
              <a:t>Podklady do zpravodaje</a:t>
            </a:r>
            <a:br>
              <a:rPr lang="cs-CZ" altLang="cs-CZ" b="1" dirty="0" smtClean="0"/>
            </a:br>
            <a:r>
              <a:rPr lang="cs-CZ" altLang="cs-CZ" b="1" dirty="0" smtClean="0"/>
              <a:t>VETERÁN 2015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952500" y="2276872"/>
            <a:ext cx="7239000" cy="4178864"/>
          </a:xfrm>
        </p:spPr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cs-CZ" altLang="cs-CZ" sz="2800" dirty="0" smtClean="0"/>
              <a:t>Název akce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cs-CZ" altLang="cs-CZ" sz="2800" dirty="0" smtClean="0"/>
              <a:t>Datum a čas konání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cs-CZ" altLang="cs-CZ" sz="2800" dirty="0" smtClean="0"/>
              <a:t>Místo konání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cs-CZ" altLang="cs-CZ" sz="2800" dirty="0" smtClean="0"/>
              <a:t>Stručný popis akce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cs-CZ" altLang="cs-CZ" sz="2800" dirty="0" smtClean="0"/>
              <a:t>Účast VV – účast hostů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cs-CZ" altLang="cs-CZ" sz="2800" dirty="0" smtClean="0"/>
              <a:t>Spolupráce s místem, MO – AČR, organizace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cs-CZ" altLang="cs-CZ" sz="2800" dirty="0" smtClean="0"/>
              <a:t>Fotografie v dobrém rozlišení 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cs-CZ" altLang="cs-CZ" sz="2800" dirty="0" smtClean="0"/>
              <a:t>Jméno autora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Veterán</a:t>
            </a:r>
            <a:endParaRPr lang="cs-CZ" dirty="0"/>
          </a:p>
        </p:txBody>
      </p:sp>
      <p:pic>
        <p:nvPicPr>
          <p:cNvPr id="4" name="Zástupný symbol pro obsah 3" descr="C:\Users\skacel\Desktop\20150715_14141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059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457200" y="1040120"/>
            <a:ext cx="7242048" cy="876712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Úkoly pro 3. čtvrtletí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159848" y="2001029"/>
            <a:ext cx="68243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- Analýza CP a ujetých kilometrů</a:t>
            </a:r>
          </a:p>
          <a:p>
            <a:r>
              <a:rPr lang="cs-CZ" sz="2400" dirty="0" smtClean="0"/>
              <a:t>- Úprava limitů pro zbytek roku</a:t>
            </a:r>
          </a:p>
          <a:p>
            <a:endParaRPr lang="cs-CZ" sz="2400" dirty="0" smtClean="0"/>
          </a:p>
          <a:p>
            <a:pPr>
              <a:buFontTx/>
              <a:buChar char="-"/>
            </a:pPr>
            <a:r>
              <a:rPr lang="cs-CZ" sz="2400" dirty="0" smtClean="0"/>
              <a:t> Příprava rajonizace v dalších krajích (2016)</a:t>
            </a:r>
          </a:p>
          <a:p>
            <a:pPr>
              <a:buFontTx/>
              <a:buChar char="-"/>
            </a:pPr>
            <a:r>
              <a:rPr lang="cs-CZ" sz="2400" dirty="0" smtClean="0"/>
              <a:t> Řešení vzniklé situace v JM kraji</a:t>
            </a:r>
          </a:p>
          <a:p>
            <a:pPr>
              <a:buFontTx/>
              <a:buChar char="-"/>
            </a:pPr>
            <a:endParaRPr lang="cs-CZ" sz="2400" dirty="0" smtClean="0"/>
          </a:p>
          <a:p>
            <a:pPr>
              <a:buFontTx/>
              <a:buChar char="-"/>
            </a:pPr>
            <a:r>
              <a:rPr lang="cs-CZ" sz="2400" dirty="0" smtClean="0"/>
              <a:t> Zabezpečování mimořádných úkolů MO</a:t>
            </a:r>
          </a:p>
          <a:p>
            <a:pPr>
              <a:buFontTx/>
              <a:buChar char="-"/>
            </a:pPr>
            <a:r>
              <a:rPr lang="cs-CZ" sz="2400" dirty="0" smtClean="0"/>
              <a:t>  Zjišťování situace u NVV</a:t>
            </a:r>
          </a:p>
          <a:p>
            <a:pPr>
              <a:buFontTx/>
              <a:buChar char="-"/>
            </a:pPr>
            <a:endParaRPr lang="cs-CZ" sz="2400" dirty="0" smtClean="0"/>
          </a:p>
          <a:p>
            <a:pPr>
              <a:buFontTx/>
              <a:buChar char="-"/>
            </a:pPr>
            <a:r>
              <a:rPr lang="cs-CZ" sz="2400" dirty="0" smtClean="0"/>
              <a:t> Pokračování v kontrolní činnosti v krajích</a:t>
            </a:r>
          </a:p>
          <a:p>
            <a:pPr>
              <a:buFontTx/>
              <a:buChar char="-"/>
            </a:pPr>
            <a:r>
              <a:rPr lang="cs-CZ" sz="2400" dirty="0" smtClean="0"/>
              <a:t> Příprava podzimních oslav a účasti na sněmu </a:t>
            </a:r>
            <a:r>
              <a:rPr lang="cs-CZ" sz="2400" dirty="0" err="1" smtClean="0"/>
              <a:t>ČsOL</a:t>
            </a:r>
            <a:r>
              <a:rPr lang="cs-CZ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495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856985" y="2708920"/>
            <a:ext cx="746332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+mn-lt"/>
                <a:cs typeface="+mn-cs"/>
              </a:rPr>
              <a:t>KONEC  PREZENTACE</a:t>
            </a:r>
          </a:p>
        </p:txBody>
      </p:sp>
      <p:sp>
        <p:nvSpPr>
          <p:cNvPr id="6" name="Obdélník 5"/>
          <p:cNvSpPr/>
          <p:nvPr/>
        </p:nvSpPr>
        <p:spPr>
          <a:xfrm>
            <a:off x="853527" y="5661248"/>
            <a:ext cx="7436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+mn-lt"/>
                <a:cs typeface="+mn-cs"/>
              </a:rPr>
              <a:t>Zpracovali : Mgr. Skácel, Ing. Novotný</a:t>
            </a:r>
            <a:endParaRPr lang="cs-CZ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539750" y="500063"/>
            <a:ext cx="8064500" cy="746125"/>
          </a:xfrm>
        </p:spPr>
        <p:txBody>
          <a:bodyPr/>
          <a:lstStyle/>
          <a:p>
            <a:pPr eaLnBrk="1" hangingPunct="1"/>
            <a:r>
              <a:rPr lang="cs-CZ" altLang="cs-CZ" sz="2400" b="1" dirty="0" smtClean="0"/>
              <a:t>Projekt „Péče ČsOL o válečné veterány v ČR v roce 2015“</a:t>
            </a:r>
          </a:p>
        </p:txBody>
      </p:sp>
      <p:sp>
        <p:nvSpPr>
          <p:cNvPr id="4099" name="TextovéPole 2"/>
          <p:cNvSpPr txBox="1">
            <a:spLocks noChangeArrowheads="1"/>
          </p:cNvSpPr>
          <p:nvPr/>
        </p:nvSpPr>
        <p:spPr bwMode="auto">
          <a:xfrm>
            <a:off x="684213" y="2636838"/>
            <a:ext cx="7848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 dirty="0">
                <a:latin typeface="Cambria" pitchFamily="18" charset="0"/>
              </a:rPr>
              <a:t>Cíl projektu: </a:t>
            </a:r>
            <a:r>
              <a:rPr lang="cs-CZ" altLang="cs-CZ" sz="1800" dirty="0">
                <a:latin typeface="Cambria" pitchFamily="18" charset="0"/>
              </a:rPr>
              <a:t>Napomáhat válečným veteránům při plnohodnotném zapojení do života společnosti a bránění jejich sociálnímu vyloučení. </a:t>
            </a:r>
            <a:r>
              <a:rPr lang="cs-CZ" altLang="cs-CZ" sz="1800" b="1" dirty="0">
                <a:latin typeface="Cambria" pitchFamily="18" charset="0"/>
              </a:rPr>
              <a:t>Projekt je především zaměřen</a:t>
            </a:r>
            <a:r>
              <a:rPr lang="cs-CZ" altLang="cs-CZ" sz="1800" dirty="0">
                <a:latin typeface="Cambria" pitchFamily="18" charset="0"/>
              </a:rPr>
              <a:t> na poskytování individuální péče a podpory členům cílové skupiny, omezení rizik a důvodů, které mohou veterány ve vysokém věku přivést do kategorie osob sociálně vyloučených, nebo sociálním vyloučením ohrožených a to s přihlédnutím k jejich fyzickým a psychickým  možnostem.</a:t>
            </a:r>
          </a:p>
        </p:txBody>
      </p:sp>
      <p:sp>
        <p:nvSpPr>
          <p:cNvPr id="4100" name="TextovéPole 3"/>
          <p:cNvSpPr txBox="1">
            <a:spLocks noChangeArrowheads="1"/>
          </p:cNvSpPr>
          <p:nvPr/>
        </p:nvSpPr>
        <p:spPr bwMode="auto">
          <a:xfrm>
            <a:off x="684213" y="1412875"/>
            <a:ext cx="77041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 dirty="0">
                <a:latin typeface="Cambria" pitchFamily="18" charset="0"/>
              </a:rPr>
              <a:t>Zřízení  projektu:</a:t>
            </a:r>
            <a:r>
              <a:rPr lang="cs-CZ" altLang="cs-CZ" sz="1800" b="1" dirty="0">
                <a:latin typeface="Cambria" pitchFamily="18" charset="0"/>
              </a:rPr>
              <a:t> </a:t>
            </a:r>
            <a:r>
              <a:rPr lang="cs-CZ" altLang="cs-CZ" sz="1800" dirty="0">
                <a:latin typeface="Cambria" pitchFamily="18" charset="0"/>
              </a:rPr>
              <a:t>Na základě podané žádosti o dotaci vydalo MO ČR ROZHODNUTÍ </a:t>
            </a:r>
            <a:r>
              <a:rPr lang="cs-CZ" altLang="cs-CZ" sz="1800" dirty="0" smtClean="0">
                <a:latin typeface="Cambria" pitchFamily="18" charset="0"/>
              </a:rPr>
              <a:t>č. 401/2015-N </a:t>
            </a:r>
            <a:r>
              <a:rPr lang="cs-CZ" altLang="cs-CZ" sz="1800" dirty="0">
                <a:latin typeface="Cambria" pitchFamily="18" charset="0"/>
              </a:rPr>
              <a:t>o poskytnutí neinvestiční dotace ze státního rozpočtu ČR na rok </a:t>
            </a:r>
            <a:r>
              <a:rPr lang="cs-CZ" altLang="cs-CZ" sz="1800" dirty="0" smtClean="0">
                <a:latin typeface="Cambria" pitchFamily="18" charset="0"/>
              </a:rPr>
              <a:t>2015</a:t>
            </a:r>
            <a:endParaRPr lang="cs-CZ" altLang="cs-CZ" sz="1800" b="1" dirty="0">
              <a:latin typeface="Cambria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latin typeface="Cambria" pitchFamily="18" charset="0"/>
            </a:endParaRPr>
          </a:p>
        </p:txBody>
      </p:sp>
      <p:sp>
        <p:nvSpPr>
          <p:cNvPr id="4101" name="TextovéPole 5"/>
          <p:cNvSpPr txBox="1">
            <a:spLocks noChangeArrowheads="1"/>
          </p:cNvSpPr>
          <p:nvPr/>
        </p:nvSpPr>
        <p:spPr bwMode="auto">
          <a:xfrm>
            <a:off x="688022" y="4797425"/>
            <a:ext cx="7848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 dirty="0">
                <a:latin typeface="Cambria" pitchFamily="18" charset="0"/>
              </a:rPr>
              <a:t>Cílová skupina:</a:t>
            </a:r>
            <a:r>
              <a:rPr lang="cs-CZ" altLang="cs-CZ" sz="1800" b="1" dirty="0">
                <a:latin typeface="Cambria" pitchFamily="18" charset="0"/>
              </a:rPr>
              <a:t> </a:t>
            </a:r>
            <a:r>
              <a:rPr lang="cs-CZ" altLang="cs-CZ" sz="1800" dirty="0">
                <a:latin typeface="Cambria" pitchFamily="18" charset="0"/>
              </a:rPr>
              <a:t>K </a:t>
            </a:r>
            <a:r>
              <a:rPr lang="cs-CZ" altLang="cs-CZ" sz="1800" dirty="0" smtClean="0">
                <a:latin typeface="Cambria" pitchFamily="18" charset="0"/>
              </a:rPr>
              <a:t>30. 6. 2015 </a:t>
            </a:r>
            <a:r>
              <a:rPr lang="cs-CZ" altLang="cs-CZ" sz="1800" dirty="0">
                <a:latin typeface="Cambria" pitchFamily="18" charset="0"/>
              </a:rPr>
              <a:t>bylo evidováno </a:t>
            </a:r>
            <a:r>
              <a:rPr lang="cs-CZ" altLang="cs-CZ" sz="2400" b="1" dirty="0" smtClean="0">
                <a:latin typeface="Cambria" pitchFamily="18" charset="0"/>
              </a:rPr>
              <a:t>883</a:t>
            </a:r>
            <a:r>
              <a:rPr lang="cs-CZ" altLang="cs-CZ" sz="2400" dirty="0" smtClean="0">
                <a:latin typeface="Cambria" pitchFamily="18" charset="0"/>
              </a:rPr>
              <a:t> </a:t>
            </a:r>
            <a:r>
              <a:rPr lang="cs-CZ" altLang="cs-CZ" sz="1800" b="1" dirty="0">
                <a:latin typeface="Cambria" pitchFamily="18" charset="0"/>
              </a:rPr>
              <a:t>válečných veteránů</a:t>
            </a:r>
            <a:r>
              <a:rPr lang="cs-CZ" altLang="cs-CZ" sz="1800" dirty="0">
                <a:latin typeface="Cambria" pitchFamily="18" charset="0"/>
              </a:rPr>
              <a:t>, nositelů osvědčení </a:t>
            </a:r>
            <a:r>
              <a:rPr lang="cs-CZ" altLang="cs-CZ" sz="1800" dirty="0" smtClean="0">
                <a:latin typeface="Cambria" pitchFamily="18" charset="0"/>
              </a:rPr>
              <a:t>dle § </a:t>
            </a:r>
            <a:r>
              <a:rPr lang="cs-CZ" altLang="cs-CZ" sz="1800" dirty="0">
                <a:latin typeface="Cambria" pitchFamily="18" charset="0"/>
              </a:rPr>
              <a:t>1 odst. 1 písm. a)–f) zákona č. 255/1946 Sb. o příslušnících Čs. armády v zahraničí,  a o některých jiných účastnících národního boje za osvobození, kteří rovněž splňují podmínky pro vydání osvědčení dle zákona č. 170/2002 Sb., o válečných veteránech.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ovéPole 2"/>
          <p:cNvSpPr txBox="1">
            <a:spLocks noChangeArrowheads="1"/>
          </p:cNvSpPr>
          <p:nvPr/>
        </p:nvSpPr>
        <p:spPr bwMode="auto">
          <a:xfrm>
            <a:off x="2916238" y="1557338"/>
            <a:ext cx="2447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ambria" pitchFamily="18" charset="0"/>
            </a:endParaRPr>
          </a:p>
        </p:txBody>
      </p:sp>
      <p:sp>
        <p:nvSpPr>
          <p:cNvPr id="5123" name="AutoShape 24"/>
          <p:cNvSpPr>
            <a:spLocks noChangeArrowheads="1"/>
          </p:cNvSpPr>
          <p:nvPr/>
        </p:nvSpPr>
        <p:spPr bwMode="auto">
          <a:xfrm>
            <a:off x="755650" y="1341438"/>
            <a:ext cx="7416800" cy="719137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mbria" pitchFamily="18" charset="0"/>
              </a:rPr>
              <a:t>RV       -      PRV      -      SO</a:t>
            </a:r>
          </a:p>
        </p:txBody>
      </p:sp>
      <p:sp>
        <p:nvSpPr>
          <p:cNvPr id="5124" name="AutoShape 24"/>
          <p:cNvSpPr>
            <a:spLocks noChangeArrowheads="1"/>
          </p:cNvSpPr>
          <p:nvPr/>
        </p:nvSpPr>
        <p:spPr bwMode="auto">
          <a:xfrm>
            <a:off x="2339975" y="2420938"/>
            <a:ext cx="4319588" cy="719137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mbria" pitchFamily="18" charset="0"/>
              </a:rPr>
              <a:t>Vedoucí projektu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mbria" pitchFamily="18" charset="0"/>
              </a:rPr>
              <a:t>Mgr. Pavel Skácel</a:t>
            </a:r>
            <a:endParaRPr lang="cs-CZ" altLang="cs-CZ" sz="2400" b="1" dirty="0">
              <a:latin typeface="Cambria" pitchFamily="18" charset="0"/>
            </a:endParaRPr>
          </a:p>
        </p:txBody>
      </p:sp>
      <p:sp>
        <p:nvSpPr>
          <p:cNvPr id="5125" name="AutoShape 24"/>
          <p:cNvSpPr>
            <a:spLocks noChangeArrowheads="1"/>
          </p:cNvSpPr>
          <p:nvPr/>
        </p:nvSpPr>
        <p:spPr bwMode="auto">
          <a:xfrm>
            <a:off x="2339975" y="3573463"/>
            <a:ext cx="4319588" cy="719137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mbria" pitchFamily="18" charset="0"/>
              </a:rPr>
              <a:t>Krajský koordinátor </a:t>
            </a:r>
            <a:r>
              <a:rPr lang="cs-CZ" altLang="cs-CZ" sz="1800" b="1" dirty="0">
                <a:latin typeface="Cambria" pitchFamily="18" charset="0"/>
              </a:rPr>
              <a:t>(</a:t>
            </a:r>
            <a:r>
              <a:rPr lang="cs-CZ" altLang="cs-CZ" sz="1800" b="1" dirty="0" smtClean="0">
                <a:latin typeface="Cambria" pitchFamily="18" charset="0"/>
              </a:rPr>
              <a:t>13) </a:t>
            </a:r>
            <a:endParaRPr lang="cs-CZ" altLang="cs-CZ" sz="1800" b="1" dirty="0">
              <a:latin typeface="Cambria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Cambria" pitchFamily="18" charset="0"/>
              </a:rPr>
              <a:t> zároveň vykonává činnost TP</a:t>
            </a:r>
          </a:p>
        </p:txBody>
      </p:sp>
      <p:sp>
        <p:nvSpPr>
          <p:cNvPr id="5126" name="AutoShape 24"/>
          <p:cNvSpPr>
            <a:spLocks noChangeArrowheads="1"/>
          </p:cNvSpPr>
          <p:nvPr/>
        </p:nvSpPr>
        <p:spPr bwMode="auto">
          <a:xfrm>
            <a:off x="2339975" y="4652963"/>
            <a:ext cx="4319588" cy="719137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mbria" pitchFamily="18" charset="0"/>
              </a:rPr>
              <a:t>Terénní pracovníci </a:t>
            </a:r>
            <a:r>
              <a:rPr lang="cs-CZ" altLang="cs-CZ" sz="1800" b="1" dirty="0" smtClean="0">
                <a:latin typeface="Cambria" pitchFamily="18" charset="0"/>
              </a:rPr>
              <a:t>(16)</a:t>
            </a:r>
            <a:endParaRPr lang="cs-CZ" altLang="cs-CZ" sz="1800" b="1" dirty="0">
              <a:latin typeface="Cambria" pitchFamily="18" charset="0"/>
            </a:endParaRPr>
          </a:p>
        </p:txBody>
      </p:sp>
      <p:sp>
        <p:nvSpPr>
          <p:cNvPr id="19" name="Šipka dolů 18"/>
          <p:cNvSpPr/>
          <p:nvPr/>
        </p:nvSpPr>
        <p:spPr>
          <a:xfrm>
            <a:off x="4427538" y="2060575"/>
            <a:ext cx="73025" cy="360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0" name="Šipka dolů 19"/>
          <p:cNvSpPr/>
          <p:nvPr/>
        </p:nvSpPr>
        <p:spPr>
          <a:xfrm>
            <a:off x="4427538" y="3141663"/>
            <a:ext cx="46037" cy="43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1" name="Šipka dolů 20"/>
          <p:cNvSpPr/>
          <p:nvPr/>
        </p:nvSpPr>
        <p:spPr>
          <a:xfrm>
            <a:off x="4427538" y="4292600"/>
            <a:ext cx="73025" cy="360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130" name="AutoShape 24"/>
          <p:cNvSpPr>
            <a:spLocks noChangeArrowheads="1"/>
          </p:cNvSpPr>
          <p:nvPr/>
        </p:nvSpPr>
        <p:spPr bwMode="auto">
          <a:xfrm>
            <a:off x="285750" y="5732463"/>
            <a:ext cx="8572500" cy="719137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latin typeface="Cambria" pitchFamily="18" charset="0"/>
              </a:rPr>
              <a:t>Váleční veteráni  </a:t>
            </a:r>
            <a:r>
              <a:rPr lang="cs-CZ" altLang="cs-CZ" sz="1800" b="1" dirty="0">
                <a:latin typeface="Cambria" pitchFamily="18" charset="0"/>
              </a:rPr>
              <a:t>( k 1. 1. </a:t>
            </a:r>
            <a:r>
              <a:rPr lang="cs-CZ" altLang="cs-CZ" sz="1800" b="1" dirty="0" smtClean="0">
                <a:latin typeface="Cambria" pitchFamily="18" charset="0"/>
              </a:rPr>
              <a:t>2015 </a:t>
            </a:r>
            <a:r>
              <a:rPr lang="cs-CZ" altLang="cs-CZ" sz="1800" b="1" dirty="0">
                <a:latin typeface="Cambria" pitchFamily="18" charset="0"/>
              </a:rPr>
              <a:t>evidováno </a:t>
            </a:r>
            <a:r>
              <a:rPr lang="cs-CZ" altLang="cs-CZ" sz="1800" b="1" dirty="0" smtClean="0">
                <a:latin typeface="Cambria" pitchFamily="18" charset="0"/>
              </a:rPr>
              <a:t>973 VV</a:t>
            </a:r>
            <a:r>
              <a:rPr lang="cs-CZ" altLang="cs-CZ" sz="1800" b="1" dirty="0">
                <a:latin typeface="Cambria" pitchFamily="18" charset="0"/>
              </a:rPr>
              <a:t>)</a:t>
            </a:r>
          </a:p>
        </p:txBody>
      </p:sp>
      <p:sp>
        <p:nvSpPr>
          <p:cNvPr id="23" name="Šipka dolů 22"/>
          <p:cNvSpPr/>
          <p:nvPr/>
        </p:nvSpPr>
        <p:spPr>
          <a:xfrm>
            <a:off x="4427538" y="5373688"/>
            <a:ext cx="46037" cy="3587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132" name="Nadpis 12"/>
          <p:cNvSpPr>
            <a:spLocks noGrp="1"/>
          </p:cNvSpPr>
          <p:nvPr>
            <p:ph type="title"/>
          </p:nvPr>
        </p:nvSpPr>
        <p:spPr>
          <a:xfrm>
            <a:off x="714375" y="571500"/>
            <a:ext cx="7643813" cy="714375"/>
          </a:xfrm>
        </p:spPr>
        <p:txBody>
          <a:bodyPr/>
          <a:lstStyle/>
          <a:p>
            <a:pPr eaLnBrk="1" hangingPunct="1"/>
            <a:r>
              <a:rPr lang="cs-CZ" altLang="cs-CZ" sz="3600" smtClean="0"/>
              <a:t>Organizační struktura řízení projektu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755650" y="549275"/>
            <a:ext cx="7643813" cy="928688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Vedení projektu a zabezpečení</a:t>
            </a:r>
            <a:endParaRPr lang="cs-CZ" altLang="cs-CZ" dirty="0" smtClean="0">
              <a:hlinkClick r:id="rId2" action="ppaction://hlinkfile"/>
            </a:endParaRPr>
          </a:p>
        </p:txBody>
      </p:sp>
      <p:sp>
        <p:nvSpPr>
          <p:cNvPr id="6192" name="Obdélník 1"/>
          <p:cNvSpPr>
            <a:spLocks noChangeArrowheads="1"/>
          </p:cNvSpPr>
          <p:nvPr/>
        </p:nvSpPr>
        <p:spPr bwMode="auto">
          <a:xfrm>
            <a:off x="539750" y="1340769"/>
            <a:ext cx="79930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Arial" charset="0"/>
              </a:rPr>
              <a:t>projektpovv</a:t>
            </a:r>
            <a:r>
              <a:rPr lang="cs-CZ" altLang="cs-CZ" sz="2400" dirty="0">
                <a:latin typeface="Arial" charset="0"/>
              </a:rPr>
              <a:t>@</a:t>
            </a:r>
            <a:r>
              <a:rPr lang="cs-CZ" altLang="cs-CZ" sz="2400" dirty="0" err="1">
                <a:latin typeface="Arial" charset="0"/>
              </a:rPr>
              <a:t>csol.cz</a:t>
            </a:r>
            <a:endParaRPr lang="cs-CZ" altLang="cs-CZ" sz="2400" dirty="0">
              <a:latin typeface="Arial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748457"/>
              </p:ext>
            </p:extLst>
          </p:nvPr>
        </p:nvGraphicFramePr>
        <p:xfrm>
          <a:off x="647849" y="2348880"/>
          <a:ext cx="7776864" cy="3350907"/>
        </p:xfrm>
        <a:graphic>
          <a:graphicData uri="http://schemas.openxmlformats.org/drawingml/2006/table">
            <a:tbl>
              <a:tblPr/>
              <a:tblGrid>
                <a:gridCol w="2448648"/>
                <a:gridCol w="3740449"/>
                <a:gridCol w="1587767"/>
              </a:tblGrid>
              <a:tr h="70410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Kraj 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Jméno a Příjmení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smtClean="0">
                          <a:solidFill>
                            <a:srgbClr val="000000"/>
                          </a:solidFill>
                          <a:latin typeface="Times New Roman"/>
                        </a:rPr>
                        <a:t>Telefon prac.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5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Vedoucí</a:t>
                      </a:r>
                      <a:r>
                        <a:rPr lang="cs-CZ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projektu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Mgr.</a:t>
                      </a:r>
                      <a:r>
                        <a:rPr lang="cs-CZ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Pavel SKÁCEL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734 315 650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5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Zástupce pro koordinaci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Ing. Milan MOJŽÍŠ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734 315 600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5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Asistentka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Dana NOSKOVÁ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734 315 614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52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Tiskový pracovník</a:t>
                      </a:r>
                      <a:endParaRPr lang="cs-CZ" sz="1400" b="0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Mgr. Ladislav</a:t>
                      </a:r>
                      <a:r>
                        <a:rPr lang="cs-CZ" sz="1400" b="0" i="0" u="none" strike="noStrike" kern="12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 LENK</a:t>
                      </a:r>
                      <a:endParaRPr lang="cs-CZ" sz="1400" b="0" i="0" u="none" strike="noStrike" kern="1200" dirty="0" smtClean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734 315 601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5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Zástupce sociální</a:t>
                      </a:r>
                      <a:r>
                        <a:rPr lang="cs-CZ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pomoci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Bc. Dagmar MARTÍNKOVÁ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724 193 894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54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Sociální pracovník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Alena DITRICHOVÁ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734 254 648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5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Ekonom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Ing. Jaromír NOVOTNÝ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734 315 646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714375" y="571500"/>
            <a:ext cx="7643813" cy="928688"/>
          </a:xfrm>
        </p:spPr>
        <p:txBody>
          <a:bodyPr/>
          <a:lstStyle/>
          <a:p>
            <a:r>
              <a:rPr lang="cs-CZ" altLang="cs-CZ" smtClean="0"/>
              <a:t>Krajští koordinátoři</a:t>
            </a:r>
            <a:endParaRPr lang="cs-CZ" altLang="cs-CZ" b="1" smtClean="0">
              <a:hlinkClick r:id="rId2" action="ppaction://hlinkfile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586307"/>
              </p:ext>
            </p:extLst>
          </p:nvPr>
        </p:nvGraphicFramePr>
        <p:xfrm>
          <a:off x="808695" y="1684894"/>
          <a:ext cx="7526611" cy="4400138"/>
        </p:xfrm>
        <a:graphic>
          <a:graphicData uri="http://schemas.openxmlformats.org/drawingml/2006/table">
            <a:tbl>
              <a:tblPr/>
              <a:tblGrid>
                <a:gridCol w="1117898"/>
                <a:gridCol w="2088232"/>
                <a:gridCol w="3072767"/>
                <a:gridCol w="1247714"/>
              </a:tblGrid>
              <a:tr h="54224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ZKK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Kraj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Jméno a Příjmení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Telefon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76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Praha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Ing. Oldřich AXMAN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734 315 618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76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STC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Středočeský kraj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RSDr. Stanislav ŠVIDEK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734 315 602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76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JHC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Jihočeský kraj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Ing. Milan ČAJDÍK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734 315 647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76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PLK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Plzeňský kraj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Ing. Ivan ČILIAK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734 315 603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76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KVK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Karlovarský kraj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Ing. Jiří KAŠPÁREK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734 315 604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76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ULK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Ústecký kraj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Jindřich ČERNÝ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734 315 605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76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LBK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Liberecký kraj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Josef BUJŇÁK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734 315 606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76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PAK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Pardubický kraj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Ing. František </a:t>
                      </a:r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BOBEK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734 315 </a:t>
                      </a:r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626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76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VYS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Vysočina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Ing. </a:t>
                      </a:r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Jaroslav HEMZA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734 315 609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76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JHM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Jihomoravský kraj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Mgr. František TRÁVNÍČEK  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734 315 610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76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OLK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Olomoucký kraj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Mgr. Pavel SKÁCEL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734 315 </a:t>
                      </a:r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635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76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MSK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Moravskoslezský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Mgr. Václav KREJČÍ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734 315 613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76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ZLK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Zlínský kraj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Karel VACULÍK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734 315 611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714375" y="571500"/>
            <a:ext cx="7643813" cy="785813"/>
          </a:xfrm>
        </p:spPr>
        <p:txBody>
          <a:bodyPr/>
          <a:lstStyle/>
          <a:p>
            <a:pPr eaLnBrk="1" hangingPunct="1"/>
            <a:r>
              <a:rPr lang="cs-CZ" altLang="cs-CZ" smtClean="0"/>
              <a:t>Klíčové aktivity projektu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611560" y="1484785"/>
            <a:ext cx="7920880" cy="515890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400" b="1" dirty="0" smtClean="0"/>
              <a:t>Klíčová aktivita 01 - Sestavení řídícího týmu</a:t>
            </a:r>
          </a:p>
          <a:p>
            <a:pPr eaLnBrk="1" hangingPunct="1"/>
            <a:r>
              <a:rPr lang="cs-CZ" altLang="cs-CZ" sz="2400" b="1" dirty="0" smtClean="0"/>
              <a:t>Klíčová aktivita 02 – Sestavení realizačního týmu TP a KK</a:t>
            </a:r>
          </a:p>
          <a:p>
            <a:pPr eaLnBrk="1" hangingPunct="1"/>
            <a:r>
              <a:rPr lang="cs-CZ" altLang="cs-CZ" sz="2400" b="1" dirty="0" smtClean="0"/>
              <a:t>Klíčová aktivita 03 - vedení databáze veteránů</a:t>
            </a:r>
          </a:p>
          <a:p>
            <a:pPr eaLnBrk="1" hangingPunct="1"/>
            <a:r>
              <a:rPr lang="cs-CZ" altLang="cs-CZ" sz="2400" b="1" dirty="0" smtClean="0"/>
              <a:t>Klíčová aktivita 04 - řídící a kontrolní činnost</a:t>
            </a:r>
          </a:p>
          <a:p>
            <a:pPr eaLnBrk="1" hangingPunct="1"/>
            <a:r>
              <a:rPr lang="cs-CZ" altLang="cs-CZ" sz="2400" b="1" dirty="0" smtClean="0"/>
              <a:t>                              - analytika a vyhodnocování</a:t>
            </a:r>
          </a:p>
          <a:p>
            <a:pPr eaLnBrk="1" hangingPunct="1"/>
            <a:r>
              <a:rPr lang="cs-CZ" altLang="cs-CZ" sz="2400" b="1" dirty="0" smtClean="0"/>
              <a:t>                              - rajonizace péče o VV (kraj HK)</a:t>
            </a:r>
          </a:p>
          <a:p>
            <a:pPr eaLnBrk="1" hangingPunct="1"/>
            <a:r>
              <a:rPr lang="cs-CZ" altLang="cs-CZ" sz="2400" b="1" dirty="0" smtClean="0"/>
              <a:t>Klíčová aktivita 05 - Metodická shromáždění TP a KK</a:t>
            </a:r>
          </a:p>
          <a:p>
            <a:pPr eaLnBrk="1" hangingPunct="1"/>
            <a:r>
              <a:rPr lang="cs-CZ" altLang="cs-CZ" sz="2400" b="1" dirty="0" smtClean="0"/>
              <a:t>Klíčová aktivita 06 – Linka pomoci </a:t>
            </a:r>
          </a:p>
          <a:p>
            <a:pPr eaLnBrk="1" hangingPunct="1"/>
            <a:r>
              <a:rPr lang="cs-CZ" altLang="cs-CZ" sz="2400" b="1" dirty="0" smtClean="0"/>
              <a:t>Klíčová aktivita 07 - Setkání veteránů s veřejností, oslavy výročí osvobození vlasti</a:t>
            </a:r>
          </a:p>
          <a:p>
            <a:pPr eaLnBrk="1" hangingPunct="1"/>
            <a:r>
              <a:rPr lang="cs-CZ" altLang="cs-CZ" sz="2400" b="1" dirty="0" smtClean="0"/>
              <a:t>Klíčová aktivita 08 - Aktivita jednot </a:t>
            </a:r>
            <a:r>
              <a:rPr lang="cs-CZ" altLang="cs-CZ" sz="2400" b="1" dirty="0" err="1" smtClean="0"/>
              <a:t>ČsOL</a:t>
            </a:r>
            <a:r>
              <a:rPr lang="cs-CZ" altLang="cs-CZ" sz="2400" b="1" dirty="0" smtClean="0"/>
              <a:t> v péči o veterány</a:t>
            </a:r>
          </a:p>
          <a:p>
            <a:pPr eaLnBrk="1" hangingPunct="1"/>
            <a:r>
              <a:rPr lang="cs-CZ" altLang="cs-CZ" sz="2400" b="1" dirty="0" smtClean="0"/>
              <a:t>Klíčová aktivita 09 - Financování a vyúčtování</a:t>
            </a:r>
          </a:p>
          <a:p>
            <a:pPr eaLnBrk="1" hangingPunct="1"/>
            <a:endParaRPr lang="cs-CZ" altLang="cs-CZ" b="1" dirty="0" smtClean="0"/>
          </a:p>
          <a:p>
            <a:pPr eaLnBrk="1" hangingPunct="1"/>
            <a:endParaRPr lang="cs-CZ" altLang="cs-CZ" sz="2800" dirty="0" smtClean="0"/>
          </a:p>
          <a:p>
            <a:pPr eaLnBrk="1" hangingPunct="1"/>
            <a:endParaRPr lang="cs-CZ" altLang="cs-CZ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019300" y="533400"/>
            <a:ext cx="5105400" cy="1671464"/>
          </a:xfrm>
        </p:spPr>
        <p:txBody>
          <a:bodyPr/>
          <a:lstStyle/>
          <a:p>
            <a:pPr algn="ctr"/>
            <a:r>
              <a:rPr lang="cs-CZ" dirty="0" smtClean="0"/>
              <a:t>Oslavy  výročí </a:t>
            </a:r>
            <a:br>
              <a:rPr lang="cs-CZ" dirty="0" smtClean="0"/>
            </a:br>
            <a:r>
              <a:rPr lang="cs-CZ" dirty="0" smtClean="0"/>
              <a:t>70. let od osvobození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014611" y="3539864"/>
            <a:ext cx="5114778" cy="1905360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 smtClean="0">
                <a:solidFill>
                  <a:schemeClr val="tx1"/>
                </a:solidFill>
              </a:rPr>
              <a:t>Praha </a:t>
            </a:r>
          </a:p>
          <a:p>
            <a:pPr algn="ctr"/>
            <a:r>
              <a:rPr lang="cs-CZ" sz="2800" b="1" dirty="0" smtClean="0">
                <a:solidFill>
                  <a:schemeClr val="tx1"/>
                </a:solidFill>
              </a:rPr>
              <a:t>Ostrava</a:t>
            </a:r>
          </a:p>
          <a:p>
            <a:pPr algn="ctr"/>
            <a:r>
              <a:rPr lang="cs-CZ" sz="2800" b="1" dirty="0" smtClean="0">
                <a:solidFill>
                  <a:schemeClr val="tx1"/>
                </a:solidFill>
              </a:rPr>
              <a:t>Brno-koncert</a:t>
            </a:r>
          </a:p>
          <a:p>
            <a:pPr algn="ctr"/>
            <a:r>
              <a:rPr lang="cs-CZ" sz="2800" b="1" dirty="0" smtClean="0">
                <a:solidFill>
                  <a:schemeClr val="tx1"/>
                </a:solidFill>
              </a:rPr>
              <a:t>Moskva</a:t>
            </a:r>
            <a:endParaRPr lang="cs-CZ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47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467544" y="908720"/>
            <a:ext cx="3008313" cy="1162050"/>
          </a:xfrm>
        </p:spPr>
        <p:txBody>
          <a:bodyPr/>
          <a:lstStyle/>
          <a:p>
            <a:r>
              <a:rPr lang="cs-CZ" sz="2400" dirty="0" smtClean="0"/>
              <a:t>Předání medailí MO a RF  k 70. výročí osvobození</a:t>
            </a:r>
            <a:endParaRPr lang="cs-CZ" sz="2400" dirty="0"/>
          </a:p>
        </p:txBody>
      </p:sp>
      <p:pic>
        <p:nvPicPr>
          <p:cNvPr id="5" name="Zástupný symbol pro obrázek 5" descr="DSC_04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501284"/>
            <a:ext cx="5111750" cy="33966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Zástupný symbol pro text 17"/>
          <p:cNvSpPr>
            <a:spLocks noGrp="1"/>
          </p:cNvSpPr>
          <p:nvPr>
            <p:ph type="body" sz="half" idx="2"/>
          </p:nvPr>
        </p:nvSpPr>
        <p:spPr>
          <a:xfrm>
            <a:off x="467544" y="2348880"/>
            <a:ext cx="3008313" cy="3960440"/>
          </a:xfrm>
        </p:spPr>
        <p:txBody>
          <a:bodyPr/>
          <a:lstStyle/>
          <a:p>
            <a:r>
              <a:rPr lang="cs-CZ" sz="1800" b="1" dirty="0"/>
              <a:t>Vítkov</a:t>
            </a:r>
          </a:p>
          <a:p>
            <a:r>
              <a:rPr lang="cs-CZ" sz="1800" b="1" dirty="0"/>
              <a:t>Ostrava</a:t>
            </a:r>
          </a:p>
          <a:p>
            <a:r>
              <a:rPr lang="cs-CZ" sz="1800" b="1" dirty="0"/>
              <a:t>KŘ </a:t>
            </a:r>
          </a:p>
          <a:p>
            <a:r>
              <a:rPr lang="cs-CZ" sz="1800" b="1" dirty="0"/>
              <a:t>Hotel Legie</a:t>
            </a:r>
          </a:p>
          <a:p>
            <a:r>
              <a:rPr lang="cs-CZ" sz="1800" b="1" dirty="0"/>
              <a:t>Divadlo Brno</a:t>
            </a:r>
          </a:p>
          <a:p>
            <a:r>
              <a:rPr lang="cs-CZ" sz="1800" b="1" dirty="0"/>
              <a:t>Ambasáda RF</a:t>
            </a:r>
          </a:p>
          <a:p>
            <a:r>
              <a:rPr lang="cs-CZ" sz="1800" b="1" dirty="0"/>
              <a:t>GK Brno</a:t>
            </a:r>
          </a:p>
          <a:p>
            <a:r>
              <a:rPr lang="cs-CZ" sz="1800" b="1" dirty="0"/>
              <a:t>GK </a:t>
            </a:r>
            <a:r>
              <a:rPr lang="cs-CZ" sz="1800" b="1" dirty="0" smtClean="0"/>
              <a:t>Karlovy Vary</a:t>
            </a:r>
            <a:endParaRPr lang="cs-CZ" sz="1800" b="1" dirty="0"/>
          </a:p>
          <a:p>
            <a:r>
              <a:rPr lang="cs-CZ" sz="1800" b="1" dirty="0"/>
              <a:t>Zasedání  HS BJŽ Vsetín</a:t>
            </a:r>
          </a:p>
          <a:p>
            <a:r>
              <a:rPr lang="cs-CZ" sz="1800" b="1" dirty="0"/>
              <a:t>Prostřednictvím KK</a:t>
            </a:r>
          </a:p>
          <a:p>
            <a:r>
              <a:rPr lang="cs-CZ" sz="1800" b="1" dirty="0"/>
              <a:t>Prostřednictvím TP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9859302"/>
      </p:ext>
    </p:extLst>
  </p:cSld>
  <p:clrMapOvr>
    <a:masterClrMapping/>
  </p:clrMapOvr>
</p:sld>
</file>

<file path=ppt/theme/theme1.xml><?xml version="1.0" encoding="utf-8"?>
<a:theme xmlns:a="http://schemas.openxmlformats.org/drawingml/2006/main" name="ČsOL-šablona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raj_x0020_ČR xmlns="600f9ba5-14eb-4f0c-be15-a8bb79b0e68e">Vedení projektu</Kraj_x0020_ČR>
  </documentManagement>
</p:properties>
</file>

<file path=customXml/item2.xml><?xml version="1.0" encoding="utf-8"?>
<LongProperties xmlns="http://schemas.microsoft.com/office/2006/metadata/longPropertie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25E5EB04E726940899DC31171179893" ma:contentTypeVersion="" ma:contentTypeDescription="Vytvoří nový dokument" ma:contentTypeScope="" ma:versionID="43d267fe734a3640c35db6e4e4b962f8">
  <xsd:schema xmlns:xsd="http://www.w3.org/2001/XMLSchema" xmlns:xs="http://www.w3.org/2001/XMLSchema" xmlns:p="http://schemas.microsoft.com/office/2006/metadata/properties" xmlns:ns2="600f9ba5-14eb-4f0c-be15-a8bb79b0e68e" targetNamespace="http://schemas.microsoft.com/office/2006/metadata/properties" ma:root="true" ma:fieldsID="b256106fb7e519fb8cac4d79ec0e4ce6" ns2:_="">
    <xsd:import namespace="600f9ba5-14eb-4f0c-be15-a8bb79b0e68e"/>
    <xsd:element name="properties">
      <xsd:complexType>
        <xsd:sequence>
          <xsd:element name="documentManagement">
            <xsd:complexType>
              <xsd:all>
                <xsd:element ref="ns2:Kraj_x0020_Č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0f9ba5-14eb-4f0c-be15-a8bb79b0e68e" elementFormDefault="qualified">
    <xsd:import namespace="http://schemas.microsoft.com/office/2006/documentManagement/types"/>
    <xsd:import namespace="http://schemas.microsoft.com/office/infopath/2007/PartnerControls"/>
    <xsd:element name="Kraj_x0020_ČR" ma:index="8" nillable="true" ma:displayName="Kraj ČR" ma:format="Dropdown" ma:internalName="Kraj_x0020__x010c_R">
      <xsd:simpleType>
        <xsd:restriction base="dms:Choice">
          <xsd:enumeration value="Praha"/>
          <xsd:enumeration value="Středočeský kraj"/>
          <xsd:enumeration value="Jihočeský kraj"/>
          <xsd:enumeration value="Plzeňský kraj"/>
          <xsd:enumeration value="Karlovarský kraj"/>
          <xsd:enumeration value="Ústecký kraj"/>
          <xsd:enumeration value="Liberecký kraj"/>
          <xsd:enumeration value="Královehradecký kraj"/>
          <xsd:enumeration value="Pardubický kraj"/>
          <xsd:enumeration value="Kraj Vysočina"/>
          <xsd:enumeration value="Jihomoravský kraj"/>
          <xsd:enumeration value="Olomoucký kraj"/>
          <xsd:enumeration value="Moravskoslezský kraj"/>
          <xsd:enumeration value="Zlínský kraj"/>
          <xsd:enumeration value="Vedení projektu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A7757B-AD73-47E7-BFA4-0E4F9EAF3BDC}">
  <ds:schemaRefs>
    <ds:schemaRef ds:uri="http://www.w3.org/XML/1998/namespace"/>
    <ds:schemaRef ds:uri="http://purl.org/dc/elements/1.1/"/>
    <ds:schemaRef ds:uri="http://purl.org/dc/terms/"/>
    <ds:schemaRef ds:uri="http://purl.org/dc/dcmitype/"/>
    <ds:schemaRef ds:uri="600f9ba5-14eb-4f0c-be15-a8bb79b0e6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9A0AC94-7D25-47FD-BBFE-2AFAF2DC4446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E4E90D0C-90E4-4391-9EA3-39624B21101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39A235B-C78E-4924-AF9C-F9B1E968A7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0f9ba5-14eb-4f0c-be15-a8bb79b0e6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ČsOL-šablona</Template>
  <TotalTime>3141</TotalTime>
  <Words>857</Words>
  <Application>Microsoft Office PowerPoint</Application>
  <PresentationFormat>Předvádění na obrazovce (4:3)</PresentationFormat>
  <Paragraphs>218</Paragraphs>
  <Slides>24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ČsOL-šablona</vt:lpstr>
      <vt:lpstr>Prezentace aplikace PowerPoint</vt:lpstr>
      <vt:lpstr>Osnova</vt:lpstr>
      <vt:lpstr>Projekt „Péče ČsOL o válečné veterány v ČR v roce 2015“</vt:lpstr>
      <vt:lpstr>Organizační struktura řízení projektu</vt:lpstr>
      <vt:lpstr>Vedení projektu a zabezpečení</vt:lpstr>
      <vt:lpstr>Krajští koordinátoři</vt:lpstr>
      <vt:lpstr>Klíčové aktivity projektu</vt:lpstr>
      <vt:lpstr>Oslavy  výročí  70. let od osvobození</vt:lpstr>
      <vt:lpstr>Předání medailí MO a RF  k 70. výročí osvobození</vt:lpstr>
      <vt:lpstr>Návštěvy</vt:lpstr>
      <vt:lpstr>Návštěvy</vt:lpstr>
      <vt:lpstr>Stavy VV v jednotlivých měsících</vt:lpstr>
      <vt:lpstr>Přehled počtu VV v krajích stav k 30.6.2015</vt:lpstr>
      <vt:lpstr>Počet zemřelých VV</vt:lpstr>
      <vt:lpstr>Věková struktura VV</vt:lpstr>
      <vt:lpstr>Mobilita veteránů v ČR</vt:lpstr>
      <vt:lpstr>Počet návštěv VV</vt:lpstr>
      <vt:lpstr>Doprovody VV</vt:lpstr>
      <vt:lpstr>Další aktivity projektu</vt:lpstr>
      <vt:lpstr>Cestovní náklady na 1 návštěvu období 1-6/2015</vt:lpstr>
      <vt:lpstr>Podklady do zpravodaje VETERÁN 2015</vt:lpstr>
      <vt:lpstr>Veterán</vt:lpstr>
      <vt:lpstr>Úkoly pro 3. čtvrtletí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Zpráva za 1. pololetí 2015</dc:title>
  <dc:creator>CsOL</dc:creator>
  <cp:lastModifiedBy>JaNo</cp:lastModifiedBy>
  <cp:revision>288</cp:revision>
  <cp:lastPrinted>2014-03-12T09:03:44Z</cp:lastPrinted>
  <dcterms:created xsi:type="dcterms:W3CDTF">2010-10-13T11:38:31Z</dcterms:created>
  <dcterms:modified xsi:type="dcterms:W3CDTF">2015-07-27T21:41:12Z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0x010100725E5EB04E726940899DC31171179893</vt:lpwstr>
  </property>
</Properties>
</file>